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15"/>
  </p:notesMasterIdLst>
  <p:sldIdLst>
    <p:sldId id="258" r:id="rId3"/>
    <p:sldId id="262" r:id="rId4"/>
    <p:sldId id="276" r:id="rId5"/>
    <p:sldId id="266" r:id="rId6"/>
    <p:sldId id="268" r:id="rId7"/>
    <p:sldId id="269" r:id="rId8"/>
    <p:sldId id="270" r:id="rId9"/>
    <p:sldId id="274" r:id="rId10"/>
    <p:sldId id="278" r:id="rId11"/>
    <p:sldId id="272" r:id="rId12"/>
    <p:sldId id="273" r:id="rId13"/>
    <p:sldId id="27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nathan Moore" initials="J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63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15" autoAdjust="0"/>
  </p:normalViewPr>
  <p:slideViewPr>
    <p:cSldViewPr showGuides="1">
      <p:cViewPr>
        <p:scale>
          <a:sx n="95" d="100"/>
          <a:sy n="95" d="100"/>
        </p:scale>
        <p:origin x="-2094" y="-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E6738-4283-43C0-8E4C-C10F974B4D52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C5B0D-94BA-497F-B3E7-E727815D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27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Option</a:t>
            </a:r>
            <a:r>
              <a:rPr lang="en-US" baseline="0" dirty="0" smtClean="0"/>
              <a:t>al: Add your own member testimonial and have them talk about their experience during the presentation or the presenter can speak to the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C5B0D-94BA-497F-B3E7-E727815D159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54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 noChangeArrowheads="1"/>
          </p:cNvSpPr>
          <p:nvPr>
            <p:ph type="title"/>
          </p:nvPr>
        </p:nvSpPr>
        <p:spPr bwMode="auto">
          <a:xfrm>
            <a:off x="4800600" y="2286000"/>
            <a:ext cx="4267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" y="4419600"/>
            <a:ext cx="5141912" cy="2057400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6760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914400"/>
            <a:ext cx="89916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05000"/>
            <a:ext cx="39624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905000"/>
            <a:ext cx="43434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835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68361"/>
            <a:ext cx="9144000" cy="96043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752600"/>
            <a:ext cx="4191000" cy="63976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462" y="2398712"/>
            <a:ext cx="4233338" cy="354488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752600"/>
            <a:ext cx="4194174" cy="63976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5757" y="2398712"/>
            <a:ext cx="4236509" cy="354488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586143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2147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9144000" cy="1143000"/>
          </a:xfrm>
        </p:spPr>
        <p:txBody>
          <a:bodyPr/>
          <a:lstStyle>
            <a:lvl1pPr algn="ctr"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013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469468"/>
            <a:ext cx="6437312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76400"/>
            <a:ext cx="5675312" cy="3962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6036206"/>
            <a:ext cx="6437312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7471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4037"/>
            <a:ext cx="7772400" cy="4500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98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914400"/>
            <a:ext cx="89916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05000"/>
            <a:ext cx="39624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905000"/>
            <a:ext cx="43434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37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68361"/>
            <a:ext cx="9144000" cy="96043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752600"/>
            <a:ext cx="4191000" cy="63976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462" y="2398712"/>
            <a:ext cx="4233338" cy="354488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752600"/>
            <a:ext cx="4194174" cy="63976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5757" y="2398712"/>
            <a:ext cx="4236509" cy="354488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00804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0289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9144000" cy="1143000"/>
          </a:xfrm>
        </p:spPr>
        <p:txBody>
          <a:bodyPr/>
          <a:lstStyle>
            <a:lvl1pPr algn="ctr"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016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469468"/>
            <a:ext cx="6437312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76400"/>
            <a:ext cx="5675312" cy="3962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6036206"/>
            <a:ext cx="6437312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2674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4037"/>
            <a:ext cx="7772400" cy="4500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164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219200"/>
            <a:ext cx="7848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5820" y="2179637"/>
            <a:ext cx="7924799" cy="391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62" r:id="rId3"/>
    <p:sldLayoutId id="2147483653" r:id="rId4"/>
    <p:sldLayoutId id="2147483654" r:id="rId5"/>
    <p:sldLayoutId id="2147483661" r:id="rId6"/>
    <p:sldLayoutId id="2147483655" r:id="rId7"/>
    <p:sldLayoutId id="2147483658" r:id="rId8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063052"/>
          </a:solidFill>
          <a:latin typeface="+mj-lt"/>
          <a:ea typeface="ヒラギノ角ゴ Pro W3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Webdings" charset="0"/>
        <a:buChar char="4"/>
        <a:defRPr sz="2800">
          <a:solidFill>
            <a:schemeClr val="tx1"/>
          </a:solidFill>
          <a:latin typeface="+mn-lt"/>
          <a:ea typeface="ヒラギノ角ゴ Pro W3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63052"/>
        </a:buClr>
        <a:buFont typeface="Wingdings" charset="0"/>
        <a:buChar char="§"/>
        <a:defRPr sz="2500">
          <a:solidFill>
            <a:schemeClr val="tx1"/>
          </a:solidFill>
          <a:latin typeface="+mn-lt"/>
          <a:ea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Char char="•"/>
        <a:defRPr sz="2200">
          <a:solidFill>
            <a:schemeClr val="tx1"/>
          </a:solidFill>
          <a:latin typeface="+mn-lt"/>
          <a:ea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charset="0"/>
        <a:buChar char="ü"/>
        <a:defRPr sz="2000">
          <a:solidFill>
            <a:schemeClr val="tx1"/>
          </a:solidFill>
          <a:latin typeface="+mn-lt"/>
          <a:ea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charset="0"/>
        <a:buChar char="►"/>
        <a:defRPr sz="2000">
          <a:solidFill>
            <a:srgbClr val="063052"/>
          </a:solidFill>
          <a:latin typeface="+mn-lt"/>
          <a:ea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219200"/>
            <a:ext cx="7848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5820" y="2179637"/>
            <a:ext cx="7924799" cy="391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78662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rgbClr val="063052"/>
          </a:solidFill>
          <a:latin typeface="+mj-lt"/>
          <a:ea typeface="ヒラギノ角ゴ Pro W3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Webdings" charset="0"/>
        <a:buChar char="4"/>
        <a:defRPr sz="2800">
          <a:solidFill>
            <a:schemeClr val="tx1"/>
          </a:solidFill>
          <a:latin typeface="+mn-lt"/>
          <a:ea typeface="ヒラギノ角ゴ Pro W3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63052"/>
        </a:buClr>
        <a:buFont typeface="Wingdings" charset="0"/>
        <a:buChar char="§"/>
        <a:defRPr sz="2500">
          <a:solidFill>
            <a:schemeClr val="tx1"/>
          </a:solidFill>
          <a:latin typeface="+mn-lt"/>
          <a:ea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Char char="•"/>
        <a:defRPr sz="2200">
          <a:solidFill>
            <a:schemeClr val="tx1"/>
          </a:solidFill>
          <a:latin typeface="+mn-lt"/>
          <a:ea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charset="0"/>
        <a:buChar char="ü"/>
        <a:defRPr sz="2000">
          <a:solidFill>
            <a:schemeClr val="tx1"/>
          </a:solidFill>
          <a:latin typeface="+mn-lt"/>
          <a:ea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charset="0"/>
        <a:buChar char="►"/>
        <a:defRPr sz="2000">
          <a:solidFill>
            <a:srgbClr val="063052"/>
          </a:solidFill>
          <a:latin typeface="+mn-lt"/>
          <a:ea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toastmasters.org/Membership/Member-Testimonials/Sara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2286000"/>
            <a:ext cx="4267200" cy="1752600"/>
          </a:xfrm>
        </p:spPr>
        <p:txBody>
          <a:bodyPr/>
          <a:lstStyle/>
          <a:p>
            <a:r>
              <a:rPr lang="en-US" dirty="0" smtClean="0"/>
              <a:t>Find Your Voice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4495800"/>
            <a:ext cx="5410200" cy="2057400"/>
          </a:xfrm>
        </p:spPr>
        <p:txBody>
          <a:bodyPr/>
          <a:lstStyle/>
          <a:p>
            <a:r>
              <a:rPr lang="en-US" dirty="0" smtClean="0"/>
              <a:t>Welcome to [Insert Club Name Here]!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56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Cost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 dues are $45 every six months</a:t>
            </a:r>
          </a:p>
          <a:p>
            <a:r>
              <a:rPr lang="en-US" dirty="0" smtClean="0"/>
              <a:t>International dues are $33.75 every six months</a:t>
            </a:r>
          </a:p>
          <a:p>
            <a:r>
              <a:rPr lang="en-US" dirty="0" smtClean="0"/>
              <a:t>Note: Some clubs may charge additional fees</a:t>
            </a:r>
          </a:p>
          <a:p>
            <a:r>
              <a:rPr lang="en-US" dirty="0" smtClean="0"/>
              <a:t>New members pay a one-time fee of $25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525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4037"/>
            <a:ext cx="7543800" cy="3738563"/>
          </a:xfrm>
        </p:spPr>
        <p:txBody>
          <a:bodyPr/>
          <a:lstStyle/>
          <a:p>
            <a:r>
              <a:rPr lang="en-US" dirty="0" smtClean="0"/>
              <a:t>Speak with our VP of membership, [Name of VP]</a:t>
            </a:r>
          </a:p>
          <a:p>
            <a:r>
              <a:rPr lang="en-US" dirty="0" smtClean="0"/>
              <a:t>Complete a membership application </a:t>
            </a:r>
          </a:p>
          <a:p>
            <a:r>
              <a:rPr lang="en-US" dirty="0" smtClean="0"/>
              <a:t>Return completed application with your dues to the VP of membership</a:t>
            </a:r>
          </a:p>
          <a:p>
            <a:r>
              <a:rPr lang="en-US" dirty="0" smtClean="0"/>
              <a:t>Additional Questions about Toastmasters International – check out www.toastmasters.org</a:t>
            </a:r>
          </a:p>
        </p:txBody>
      </p:sp>
    </p:spTree>
    <p:extLst>
      <p:ext uri="{BB962C8B-B14F-4D97-AF65-F5344CB8AC3E}">
        <p14:creationId xmlns:p14="http://schemas.microsoft.com/office/powerpoint/2010/main" val="491581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6096000" cy="1143000"/>
          </a:xfrm>
        </p:spPr>
        <p:txBody>
          <a:bodyPr/>
          <a:lstStyle/>
          <a:p>
            <a:r>
              <a:rPr lang="en-US" dirty="0" smtClean="0"/>
              <a:t>Thank You for Attending!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3200400"/>
            <a:ext cx="4876800" cy="1376363"/>
          </a:xfrm>
        </p:spPr>
        <p:txBody>
          <a:bodyPr/>
          <a:lstStyle/>
          <a:p>
            <a:r>
              <a:rPr lang="en-US" dirty="0" smtClean="0"/>
              <a:t>[Insert Club Photo Here]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2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Toastmasters?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worldwide nonprofit educational organization</a:t>
            </a:r>
            <a:r>
              <a:rPr lang="en-US" b="1" dirty="0"/>
              <a:t> </a:t>
            </a:r>
            <a:r>
              <a:rPr lang="en-US" b="1" dirty="0" smtClean="0"/>
              <a:t>empowering people </a:t>
            </a:r>
            <a:r>
              <a:rPr lang="en-US" dirty="0" smtClean="0"/>
              <a:t>to become more effective speakers and leaders</a:t>
            </a:r>
          </a:p>
          <a:p>
            <a:r>
              <a:rPr lang="en-US" dirty="0" smtClean="0"/>
              <a:t>A network of over </a:t>
            </a:r>
            <a:r>
              <a:rPr lang="en-US" b="1" smtClean="0"/>
              <a:t>352,000 memberships </a:t>
            </a:r>
            <a:r>
              <a:rPr lang="en-US" dirty="0" smtClean="0"/>
              <a:t>in more than </a:t>
            </a:r>
            <a:r>
              <a:rPr lang="en-US" b="1" dirty="0" smtClean="0"/>
              <a:t>16,400 club in 141 countries</a:t>
            </a:r>
          </a:p>
          <a:p>
            <a:r>
              <a:rPr lang="en-US" dirty="0" smtClean="0"/>
              <a:t>The </a:t>
            </a:r>
            <a:r>
              <a:rPr lang="en-US" dirty="0"/>
              <a:t>largest provider of dynamic, high-value, </a:t>
            </a:r>
            <a:r>
              <a:rPr lang="en-US" b="1" dirty="0"/>
              <a:t>experiential communication and leadership skills </a:t>
            </a:r>
            <a:r>
              <a:rPr lang="en-US" b="1" dirty="0" smtClean="0"/>
              <a:t>development</a:t>
            </a:r>
            <a:r>
              <a:rPr lang="en-US" dirty="0" smtClean="0"/>
              <a:t> in the world</a:t>
            </a:r>
          </a:p>
        </p:txBody>
      </p:sp>
    </p:spTree>
    <p:extLst>
      <p:ext uri="{BB962C8B-B14F-4D97-AF65-F5344CB8AC3E}">
        <p14:creationId xmlns:p14="http://schemas.microsoft.com/office/powerpoint/2010/main" val="280183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066800"/>
            <a:ext cx="5410200" cy="1143000"/>
          </a:xfrm>
        </p:spPr>
        <p:txBody>
          <a:bodyPr/>
          <a:lstStyle/>
          <a:p>
            <a:r>
              <a:rPr lang="en-US" dirty="0" smtClean="0"/>
              <a:t>Toastmasters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4414837"/>
            <a:ext cx="5974773" cy="16811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/>
              <a:t>empower individuals to become more effective communicators and leaders.</a:t>
            </a:r>
          </a:p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627" y="2209800"/>
            <a:ext cx="6203374" cy="196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46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Club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2209800"/>
            <a:ext cx="5486400" cy="32813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Clubs provide </a:t>
            </a:r>
            <a:r>
              <a:rPr lang="en-US" dirty="0"/>
              <a:t>a supportive and positive learning </a:t>
            </a:r>
            <a:r>
              <a:rPr lang="en-US" dirty="0" smtClean="0"/>
              <a:t>environment that empowers members to grow, </a:t>
            </a:r>
            <a:r>
              <a:rPr lang="en-US" dirty="0"/>
              <a:t>resulting in greater self-confidence and personal </a:t>
            </a:r>
            <a:r>
              <a:rPr lang="en-US" dirty="0" smtClean="0"/>
              <a:t>achievement.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SCP_1510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40" y="2286000"/>
            <a:ext cx="2755760" cy="2987242"/>
          </a:xfrm>
          <a:prstGeom prst="rect">
            <a:avLst/>
          </a:prstGeom>
          <a:effectLst>
            <a:outerShdw blurRad="98425" dist="38100" dir="2700000" algn="tl" rotWithShape="0">
              <a:srgbClr val="00000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2637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You’ll Experience in a Club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4037"/>
            <a:ext cx="5715000" cy="4500563"/>
          </a:xfrm>
        </p:spPr>
        <p:txBody>
          <a:bodyPr/>
          <a:lstStyle/>
          <a:p>
            <a:r>
              <a:rPr lang="en-US" sz="2400" dirty="0"/>
              <a:t>Self-paced, </a:t>
            </a:r>
            <a:r>
              <a:rPr lang="en-US" sz="2400" dirty="0" smtClean="0"/>
              <a:t>hands-on learning </a:t>
            </a:r>
            <a:r>
              <a:rPr lang="en-US" sz="2400" dirty="0"/>
              <a:t>environment</a:t>
            </a:r>
          </a:p>
          <a:p>
            <a:r>
              <a:rPr lang="en-US" sz="2400" dirty="0"/>
              <a:t>Regular opportunities to speak:  </a:t>
            </a:r>
          </a:p>
          <a:p>
            <a:pPr lvl="1"/>
            <a:r>
              <a:rPr lang="en-US" sz="2400" dirty="0"/>
              <a:t>Ice Breaker speech </a:t>
            </a:r>
          </a:p>
          <a:p>
            <a:pPr lvl="1"/>
            <a:r>
              <a:rPr lang="en-US" sz="2400" dirty="0"/>
              <a:t>Table Topics </a:t>
            </a:r>
          </a:p>
          <a:p>
            <a:pPr lvl="1"/>
            <a:r>
              <a:rPr lang="en-US" sz="2400" dirty="0"/>
              <a:t>Prepared speeches </a:t>
            </a:r>
          </a:p>
          <a:p>
            <a:r>
              <a:rPr lang="en-US" sz="2400" dirty="0"/>
              <a:t>Honest and encouraging peer evaluations </a:t>
            </a:r>
          </a:p>
          <a:p>
            <a:r>
              <a:rPr lang="en-US" sz="2400" dirty="0" smtClean="0"/>
              <a:t>Volunteer </a:t>
            </a:r>
            <a:r>
              <a:rPr lang="en-US" sz="2400" dirty="0"/>
              <a:t>leadership opportunities</a:t>
            </a:r>
          </a:p>
          <a:p>
            <a:r>
              <a:rPr lang="en-US" sz="2400" dirty="0"/>
              <a:t>Access to a </a:t>
            </a:r>
            <a:r>
              <a:rPr lang="en-US" sz="2400" dirty="0" smtClean="0"/>
              <a:t>mentor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2362200"/>
            <a:ext cx="2743199" cy="20928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Did </a:t>
            </a:r>
            <a:r>
              <a:rPr lang="en-US" b="1" smtClean="0"/>
              <a:t>You Know?</a:t>
            </a:r>
            <a:r>
              <a:rPr lang="en-US" smtClean="0"/>
              <a:t> </a:t>
            </a:r>
            <a:r>
              <a:rPr lang="en-US" sz="1600" dirty="0" smtClean="0"/>
              <a:t>Thousands </a:t>
            </a:r>
            <a:r>
              <a:rPr lang="en-US" sz="1600" dirty="0"/>
              <a:t>of people around the world attend Toastmasters meetings every day to become more confident speakers and leaders in their communities and </a:t>
            </a:r>
            <a:r>
              <a:rPr lang="en-US" sz="1600" dirty="0" smtClean="0"/>
              <a:t>organizations!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0182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7696200" cy="1143000"/>
          </a:xfrm>
        </p:spPr>
        <p:txBody>
          <a:bodyPr/>
          <a:lstStyle/>
          <a:p>
            <a:r>
              <a:rPr lang="en-US" dirty="0" smtClean="0"/>
              <a:t>What’s in it for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458200" cy="4500563"/>
          </a:xfrm>
        </p:spPr>
        <p:txBody>
          <a:bodyPr/>
          <a:lstStyle/>
          <a:p>
            <a:r>
              <a:rPr lang="en-US" dirty="0" smtClean="0"/>
              <a:t>A supportive </a:t>
            </a:r>
            <a:r>
              <a:rPr lang="en-US" dirty="0"/>
              <a:t>and positive learning experience </a:t>
            </a:r>
            <a:endParaRPr lang="en-US" dirty="0" smtClean="0"/>
          </a:p>
          <a:p>
            <a:r>
              <a:rPr lang="en-US" dirty="0" smtClean="0"/>
              <a:t>Develop </a:t>
            </a:r>
            <a:r>
              <a:rPr lang="en-US" dirty="0"/>
              <a:t>communication and leadership </a:t>
            </a:r>
            <a:r>
              <a:rPr lang="en-US" dirty="0" smtClean="0"/>
              <a:t>skills</a:t>
            </a:r>
          </a:p>
          <a:p>
            <a:r>
              <a:rPr lang="en-US" dirty="0" smtClean="0"/>
              <a:t>Greater </a:t>
            </a:r>
            <a:r>
              <a:rPr lang="en-US" dirty="0"/>
              <a:t>self-confidence and personal growth</a:t>
            </a:r>
            <a:r>
              <a:rPr lang="en-US" dirty="0" smtClean="0"/>
              <a:t>.</a:t>
            </a:r>
          </a:p>
          <a:p>
            <a:r>
              <a:rPr lang="en-US" dirty="0"/>
              <a:t>Competitive advantage in the </a:t>
            </a:r>
            <a:r>
              <a:rPr lang="en-US" dirty="0" smtClean="0"/>
              <a:t>workplace</a:t>
            </a:r>
          </a:p>
          <a:p>
            <a:r>
              <a:rPr lang="en-US" dirty="0" smtClean="0"/>
              <a:t>Join a global organization with a dedicated World Headquarters team</a:t>
            </a:r>
          </a:p>
          <a:p>
            <a:r>
              <a:rPr lang="en-US" dirty="0" smtClean="0"/>
              <a:t>Participate in speech contests  </a:t>
            </a:r>
          </a:p>
          <a:p>
            <a:r>
              <a:rPr lang="en-US" dirty="0" smtClean="0"/>
              <a:t>Become an Accredited Speaker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25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7696200" cy="1143000"/>
          </a:xfrm>
        </p:spPr>
        <p:txBody>
          <a:bodyPr/>
          <a:lstStyle/>
          <a:p>
            <a:r>
              <a:rPr lang="en-US" dirty="0" smtClean="0"/>
              <a:t>Toastmasters also offers: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28837"/>
            <a:ext cx="5943600" cy="4500563"/>
          </a:xfrm>
        </p:spPr>
        <p:txBody>
          <a:bodyPr/>
          <a:lstStyle/>
          <a:p>
            <a:r>
              <a:rPr lang="en-US" dirty="0" smtClean="0"/>
              <a:t>District </a:t>
            </a:r>
            <a:r>
              <a:rPr lang="en-US" dirty="0"/>
              <a:t>conferences</a:t>
            </a:r>
          </a:p>
          <a:p>
            <a:r>
              <a:rPr lang="en-US" dirty="0" smtClean="0"/>
              <a:t>An annual convention </a:t>
            </a:r>
            <a:r>
              <a:rPr lang="en-US" dirty="0"/>
              <a:t>in August</a:t>
            </a:r>
          </a:p>
          <a:p>
            <a:r>
              <a:rPr lang="en-US" dirty="0"/>
              <a:t>Access to helpful </a:t>
            </a:r>
            <a:r>
              <a:rPr lang="en-US" dirty="0" smtClean="0"/>
              <a:t>resources</a:t>
            </a:r>
          </a:p>
          <a:p>
            <a:r>
              <a:rPr lang="en-US" dirty="0" smtClean="0"/>
              <a:t>Subscription </a:t>
            </a:r>
            <a:r>
              <a:rPr lang="en-US" dirty="0"/>
              <a:t>to the </a:t>
            </a:r>
            <a:r>
              <a:rPr lang="en-US" i="1" dirty="0"/>
              <a:t>Toastmaster</a:t>
            </a:r>
            <a:r>
              <a:rPr lang="en-US" dirty="0"/>
              <a:t> magazine </a:t>
            </a:r>
          </a:p>
          <a:p>
            <a:endParaRPr lang="en-US" dirty="0"/>
          </a:p>
        </p:txBody>
      </p:sp>
      <p:pic>
        <p:nvPicPr>
          <p:cNvPr id="4" name="Picture 3" descr="Shahid Quadr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371600"/>
            <a:ext cx="2743200" cy="2743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324600" y="4191000"/>
            <a:ext cx="259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“Since </a:t>
            </a:r>
            <a:r>
              <a:rPr lang="en-US" sz="1400" dirty="0"/>
              <a:t>joining Toastmasters, I’ve grown as a communicator and leader by taking more chances in work and life</a:t>
            </a:r>
            <a:r>
              <a:rPr lang="en-US" sz="1400" dirty="0" smtClean="0"/>
              <a:t>.”</a:t>
            </a:r>
          </a:p>
          <a:p>
            <a:endParaRPr lang="en-US" sz="1200" i="1" dirty="0" smtClean="0"/>
          </a:p>
          <a:p>
            <a:r>
              <a:rPr lang="en-US" sz="1000" b="1" dirty="0" err="1"/>
              <a:t>Shahid</a:t>
            </a:r>
            <a:r>
              <a:rPr lang="en-US" sz="1000" b="1" dirty="0"/>
              <a:t> </a:t>
            </a:r>
            <a:r>
              <a:rPr lang="en-US" sz="1000" b="1" dirty="0" err="1"/>
              <a:t>Quadri</a:t>
            </a:r>
            <a:r>
              <a:rPr lang="en-US" sz="1000" b="1" dirty="0"/>
              <a:t>, ACB, CL</a:t>
            </a:r>
          </a:p>
          <a:p>
            <a:r>
              <a:rPr lang="en-US" sz="1000" b="1" dirty="0" smtClean="0"/>
              <a:t>Web </a:t>
            </a:r>
            <a:r>
              <a:rPr lang="en-US" sz="1000" b="1" dirty="0"/>
              <a:t>designer, </a:t>
            </a:r>
            <a:r>
              <a:rPr lang="en-US" sz="1000" b="1" dirty="0" smtClean="0"/>
              <a:t>Speaking Coach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316857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5562600" cy="1143000"/>
          </a:xfrm>
        </p:spPr>
        <p:txBody>
          <a:bodyPr/>
          <a:lstStyle/>
          <a:p>
            <a:r>
              <a:rPr lang="en-US" dirty="0" smtClean="0"/>
              <a:t>What Members are Saying</a:t>
            </a:r>
            <a:endParaRPr lang="en-US" dirty="0"/>
          </a:p>
        </p:txBody>
      </p:sp>
      <p:pic>
        <p:nvPicPr>
          <p:cNvPr id="6" name="Content Placeholder 5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362200"/>
            <a:ext cx="3481415" cy="2406355"/>
          </a:xfrm>
        </p:spPr>
      </p:pic>
      <p:sp>
        <p:nvSpPr>
          <p:cNvPr id="7" name="TextBox 6"/>
          <p:cNvSpPr txBox="1"/>
          <p:nvPr/>
        </p:nvSpPr>
        <p:spPr>
          <a:xfrm>
            <a:off x="4724400" y="2932093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“I got myself back. I got confidence back.” </a:t>
            </a:r>
          </a:p>
          <a:p>
            <a:pPr algn="ctr"/>
            <a:r>
              <a:rPr lang="en-US" sz="1600" dirty="0" smtClean="0"/>
              <a:t>Sara Safari, DTM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7800" y="48768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Watch Sara tell her 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01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Club: Member Testimonial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(This is an opportunity for one of your club members to give their own testimonial)</a:t>
            </a:r>
          </a:p>
          <a:p>
            <a:r>
              <a:rPr lang="en-US" dirty="0" smtClean="0"/>
              <a:t>[Member Name]</a:t>
            </a:r>
          </a:p>
          <a:p>
            <a:r>
              <a:rPr lang="en-US" dirty="0" smtClean="0"/>
              <a:t>[How long in Toastmasters?]</a:t>
            </a:r>
          </a:p>
          <a:p>
            <a:r>
              <a:rPr lang="en-US" dirty="0" smtClean="0"/>
              <a:t>[Any leadership roles held?]</a:t>
            </a:r>
          </a:p>
          <a:p>
            <a:r>
              <a:rPr lang="en-US" dirty="0" smtClean="0"/>
              <a:t>[Recognition status]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76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5 Corporate template">
  <a:themeElements>
    <a:clrScheme name="Convention_2011_Template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294364"/>
      </a:accent1>
      <a:accent2>
        <a:srgbClr val="652936"/>
      </a:accent2>
      <a:accent3>
        <a:srgbClr val="FFFFFF"/>
      </a:accent3>
      <a:accent4>
        <a:srgbClr val="000000"/>
      </a:accent4>
      <a:accent5>
        <a:srgbClr val="ACB0B8"/>
      </a:accent5>
      <a:accent6>
        <a:srgbClr val="5B2430"/>
      </a:accent6>
      <a:hlink>
        <a:srgbClr val="777777"/>
      </a:hlink>
      <a:folHlink>
        <a:srgbClr val="B2B2B2"/>
      </a:folHlink>
    </a:clrScheme>
    <a:fontScheme name="Convention_2011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vention_2011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94364"/>
        </a:accent1>
        <a:accent2>
          <a:srgbClr val="652936"/>
        </a:accent2>
        <a:accent3>
          <a:srgbClr val="FFFFFF"/>
        </a:accent3>
        <a:accent4>
          <a:srgbClr val="000000"/>
        </a:accent4>
        <a:accent5>
          <a:srgbClr val="ACB0B8"/>
        </a:accent5>
        <a:accent6>
          <a:srgbClr val="5B2430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94364"/>
        </a:accent1>
        <a:accent2>
          <a:srgbClr val="652936"/>
        </a:accent2>
        <a:accent3>
          <a:srgbClr val="FFFFFF"/>
        </a:accent3>
        <a:accent4>
          <a:srgbClr val="000000"/>
        </a:accent4>
        <a:accent5>
          <a:srgbClr val="ACB0B8"/>
        </a:accent5>
        <a:accent6>
          <a:srgbClr val="5B2430"/>
        </a:accent6>
        <a:hlink>
          <a:srgbClr val="777777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2015 Corporate-4x3 template">
  <a:themeElements>
    <a:clrScheme name="Convention_2011_Template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294364"/>
      </a:accent1>
      <a:accent2>
        <a:srgbClr val="652936"/>
      </a:accent2>
      <a:accent3>
        <a:srgbClr val="FFFFFF"/>
      </a:accent3>
      <a:accent4>
        <a:srgbClr val="000000"/>
      </a:accent4>
      <a:accent5>
        <a:srgbClr val="ACB0B8"/>
      </a:accent5>
      <a:accent6>
        <a:srgbClr val="5B2430"/>
      </a:accent6>
      <a:hlink>
        <a:srgbClr val="777777"/>
      </a:hlink>
      <a:folHlink>
        <a:srgbClr val="B2B2B2"/>
      </a:folHlink>
    </a:clrScheme>
    <a:fontScheme name="Convention_2011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vention_2011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94364"/>
        </a:accent1>
        <a:accent2>
          <a:srgbClr val="652936"/>
        </a:accent2>
        <a:accent3>
          <a:srgbClr val="FFFFFF"/>
        </a:accent3>
        <a:accent4>
          <a:srgbClr val="000000"/>
        </a:accent4>
        <a:accent5>
          <a:srgbClr val="ACB0B8"/>
        </a:accent5>
        <a:accent6>
          <a:srgbClr val="5B2430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94364"/>
        </a:accent1>
        <a:accent2>
          <a:srgbClr val="652936"/>
        </a:accent2>
        <a:accent3>
          <a:srgbClr val="FFFFFF"/>
        </a:accent3>
        <a:accent4>
          <a:srgbClr val="000000"/>
        </a:accent4>
        <a:accent5>
          <a:srgbClr val="ACB0B8"/>
        </a:accent5>
        <a:accent6>
          <a:srgbClr val="5B2430"/>
        </a:accent6>
        <a:hlink>
          <a:srgbClr val="777777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2015 Corporate template.potx</Template>
  <TotalTime>8023</TotalTime>
  <Words>437</Words>
  <Application>Microsoft Office PowerPoint</Application>
  <PresentationFormat>On-screen Show (4:3)</PresentationFormat>
  <Paragraphs>61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2015 Corporate template</vt:lpstr>
      <vt:lpstr>1_2015 Corporate-4x3 template</vt:lpstr>
      <vt:lpstr>Find Your Voice</vt:lpstr>
      <vt:lpstr>What is Toastmasters?</vt:lpstr>
      <vt:lpstr>Toastmasters Mission</vt:lpstr>
      <vt:lpstr>The Club Mission</vt:lpstr>
      <vt:lpstr>What You’ll Experience in a Club</vt:lpstr>
      <vt:lpstr>What’s in it for You?</vt:lpstr>
      <vt:lpstr>Toastmasters also offers:</vt:lpstr>
      <vt:lpstr>What Members are Saying</vt:lpstr>
      <vt:lpstr>Our Club: Member Testimonial</vt:lpstr>
      <vt:lpstr>Membership Cost </vt:lpstr>
      <vt:lpstr>How to Join</vt:lpstr>
      <vt:lpstr>Thank You for Attending!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drex</dc:creator>
  <cp:lastModifiedBy>Michael Janovici</cp:lastModifiedBy>
  <cp:revision>91</cp:revision>
  <cp:lastPrinted>2012-05-31T20:03:30Z</cp:lastPrinted>
  <dcterms:created xsi:type="dcterms:W3CDTF">2011-07-13T15:20:37Z</dcterms:created>
  <dcterms:modified xsi:type="dcterms:W3CDTF">2017-10-26T18:25:40Z</dcterms:modified>
</cp:coreProperties>
</file>