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4" r:id="rId2"/>
    <p:sldId id="28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7" r:id="rId11"/>
    <p:sldId id="283" r:id="rId12"/>
    <p:sldId id="285" r:id="rId13"/>
    <p:sldId id="286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76630" autoAdjust="0"/>
  </p:normalViewPr>
  <p:slideViewPr>
    <p:cSldViewPr snapToGrid="0">
      <p:cViewPr varScale="1">
        <p:scale>
          <a:sx n="61" d="100"/>
          <a:sy n="61" d="100"/>
        </p:scale>
        <p:origin x="43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FFC62-4E89-4EE5-8B23-7AA4AB11C91F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AB60-3EC0-4503-B70C-708D7971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RECORD THE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AB60-3EC0-4503-B70C-708D79712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Club Leadership Handbook into chat room for downloading</a:t>
            </a:r>
          </a:p>
          <a:p>
            <a:r>
              <a:rPr lang="en-US" dirty="0"/>
              <a:t>Put copy of these slides into the chat room for downloading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AB60-3EC0-4503-B70C-708D79712E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Room Setup – arrive early, set lectern mic etc. in place, banner, pens, pencils, guest book</a:t>
            </a:r>
          </a:p>
          <a:p>
            <a:r>
              <a:rPr lang="en-US" dirty="0"/>
              <a:t>Ample Supplies – Ribbons, Certificates, Ballots, Eval forms, Timing Device, Banner, Lectern, etc.</a:t>
            </a:r>
          </a:p>
          <a:p>
            <a:r>
              <a:rPr lang="en-US" dirty="0"/>
              <a:t>Gavel in meeting – coordinate meeting locations and notifications, disabilities</a:t>
            </a:r>
          </a:p>
          <a:p>
            <a:r>
              <a:rPr lang="en-US" dirty="0"/>
              <a:t>Greet Guests – sit near door, help late arrivals find seating</a:t>
            </a:r>
          </a:p>
          <a:p>
            <a:r>
              <a:rPr lang="en-US" sz="1200" dirty="0"/>
              <a:t>Clean Up – trash in can, collect supplies, leave room in order, track status of supplies, stow equipment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Club Accountant - Oversee Accounts – reconcile deposits, expenses, cash on hand</a:t>
            </a:r>
          </a:p>
          <a:p>
            <a:r>
              <a:rPr lang="en-US" dirty="0"/>
              <a:t>Collect dues and renewals</a:t>
            </a:r>
          </a:p>
          <a:p>
            <a:r>
              <a:rPr lang="en-US" dirty="0"/>
              <a:t>Dues due April 1 and Oct 1 (8 minimum for DCP)</a:t>
            </a:r>
          </a:p>
          <a:p>
            <a:r>
              <a:rPr lang="en-US" dirty="0"/>
              <a:t>Processes new members</a:t>
            </a:r>
          </a:p>
          <a:p>
            <a:r>
              <a:rPr lang="en-US" dirty="0"/>
              <a:t>Submit and oversee budget – create at beginning of the year, report during EC meeting</a:t>
            </a:r>
          </a:p>
          <a:p>
            <a:r>
              <a:rPr lang="en-US" dirty="0"/>
              <a:t>Reimbursements and payments – write checks</a:t>
            </a:r>
          </a:p>
          <a:p>
            <a:r>
              <a:rPr lang="en-US" dirty="0"/>
              <a:t>File 199N for the 2018 tax year by May 15</a:t>
            </a:r>
            <a:r>
              <a:rPr lang="en-US" baseline="30000" dirty="0"/>
              <a:t>th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Maintain club records, files and correspondence, keep records for certain length of time – check handbook</a:t>
            </a:r>
          </a:p>
          <a:p>
            <a:r>
              <a:rPr lang="en-US" dirty="0"/>
              <a:t>Executive Committee Minutes</a:t>
            </a:r>
          </a:p>
          <a:p>
            <a:r>
              <a:rPr lang="en-US" dirty="0"/>
              <a:t>Roster of paid members</a:t>
            </a:r>
          </a:p>
          <a:p>
            <a:r>
              <a:rPr lang="en-US" dirty="0"/>
              <a:t>Club Meeting Notes/Minutes - FTH</a:t>
            </a:r>
          </a:p>
          <a:p>
            <a:r>
              <a:rPr lang="en-US" dirty="0"/>
              <a:t>Keep Officer list up to date – club central</a:t>
            </a:r>
          </a:p>
          <a:p>
            <a:r>
              <a:rPr lang="en-US" dirty="0"/>
              <a:t>Toastmasters Meeting Information Correct – FTH </a:t>
            </a:r>
            <a:r>
              <a:rPr lang="en-US" dirty="0" err="1"/>
              <a:t>reconcilliation</a:t>
            </a:r>
            <a:endParaRPr lang="en-US" dirty="0"/>
          </a:p>
          <a:p>
            <a:r>
              <a:rPr lang="en-US" dirty="0"/>
              <a:t>Base Camp Manager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Greets Guests</a:t>
            </a:r>
          </a:p>
          <a:p>
            <a:r>
              <a:rPr lang="en-US" dirty="0"/>
              <a:t>Follows up with Guests (sometimes VPPR)</a:t>
            </a:r>
          </a:p>
          <a:p>
            <a:r>
              <a:rPr lang="en-US" dirty="0"/>
              <a:t>Guest book, guest packet, guest badges</a:t>
            </a:r>
          </a:p>
          <a:p>
            <a:r>
              <a:rPr lang="en-US" dirty="0"/>
              <a:t>Help Guests with application, answer emails, make guests feel comfortable, help fill out membership applications</a:t>
            </a:r>
          </a:p>
          <a:p>
            <a:r>
              <a:rPr lang="en-US" dirty="0"/>
              <a:t>Recruits new members</a:t>
            </a:r>
          </a:p>
          <a:p>
            <a:r>
              <a:rPr lang="en-US" dirty="0"/>
              <a:t>Conduct membership building programs - Membership Drive coordinator (3 times per year – 5 new members each time)</a:t>
            </a:r>
          </a:p>
          <a:p>
            <a:r>
              <a:rPr lang="en-US" dirty="0"/>
              <a:t>      club and individual programs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Marketing arm of the club to publish meeting location, times and events</a:t>
            </a:r>
          </a:p>
          <a:p>
            <a:r>
              <a:rPr lang="en-US" dirty="0"/>
              <a:t>Write and distribute news resources on club activities, achievements and special events (open houses, mentorship meetings etc.) </a:t>
            </a:r>
          </a:p>
          <a:p>
            <a:r>
              <a:rPr lang="en-US" dirty="0"/>
              <a:t>Maintain club presence on local newspaper calendar</a:t>
            </a:r>
          </a:p>
          <a:p>
            <a:r>
              <a:rPr lang="en-US" dirty="0"/>
              <a:t>Outreach and Publicity</a:t>
            </a:r>
          </a:p>
          <a:p>
            <a:r>
              <a:rPr lang="en-US" dirty="0"/>
              <a:t>Create and update all club social media - Meetup, Facebook, linked in, Twitter, you tube,  etc.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Brand manager</a:t>
            </a:r>
          </a:p>
          <a:p>
            <a:r>
              <a:rPr lang="en-US" dirty="0"/>
              <a:t>Welcomes Guests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schedule members’ speeches, verify the completion of projects, and serve as a resource for questions about the education program, speech contests, and your club mentor program. </a:t>
            </a:r>
          </a:p>
          <a:p>
            <a:pPr marL="315468" indent="-315468" defTabSz="841247">
              <a:defRPr sz="2576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Coordinate club schedule - </a:t>
            </a:r>
            <a:r>
              <a:rPr lang="en-US" dirty="0"/>
              <a:t>Agenda - role assignments – publish, email, distribute agenda</a:t>
            </a:r>
          </a:p>
          <a:p>
            <a:pPr marL="315468" indent="-315468" defTabSz="841247">
              <a:defRPr sz="2576"/>
            </a:pPr>
            <a:r>
              <a:rPr lang="en-US" dirty="0"/>
              <a:t>Educational Cheerleader – support the program, explain the program and how it works to members</a:t>
            </a:r>
          </a:p>
          <a:p>
            <a:pPr marL="315468" indent="-315468" defTabSz="841247">
              <a:defRPr sz="2576"/>
            </a:pPr>
            <a:r>
              <a:rPr lang="en-US" dirty="0"/>
              <a:t>Mentorship program coordinator – find mentors, assign mentors to mentee (three months ??)</a:t>
            </a:r>
          </a:p>
          <a:p>
            <a:pPr marL="315468" indent="-315468" defTabSz="841247">
              <a:defRPr sz="2576"/>
            </a:pPr>
            <a:r>
              <a:rPr lang="en-US" dirty="0"/>
              <a:t>Submit awards online</a:t>
            </a:r>
          </a:p>
          <a:p>
            <a:pPr marL="315468" indent="-315468" defTabSz="841247">
              <a:defRPr sz="2576"/>
            </a:pPr>
            <a:r>
              <a:rPr lang="en-US" dirty="0"/>
              <a:t>Base Camp Manager – answer questions, monitor progress, report progress and awards</a:t>
            </a:r>
          </a:p>
          <a:p>
            <a:pPr marL="315468" indent="-315468" defTabSz="841247">
              <a:defRPr sz="2576"/>
            </a:pPr>
            <a:r>
              <a:rPr lang="en-US" dirty="0"/>
              <a:t>Plan speech contests - Club Contest Supervisor </a:t>
            </a:r>
          </a:p>
          <a:p>
            <a:pPr marL="315468" indent="-315468" defTabSz="841247">
              <a:defRPr sz="2576"/>
            </a:pPr>
            <a:r>
              <a:rPr lang="en-US" dirty="0"/>
              <a:t>Greet Guests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Executive Committee - 6-12x per year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Leading volunteer leaders - servant leadership 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Goal setting and upholding shared values – motivate and facilitate as required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Preside over club meeting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Drive club toward Distinguished or better status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Recognize members, celebrate successes and achievements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Set the tone, where you go, the club goes with you – lead and guide the club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Base Camp Manager – help facilitate managing members progress, verify education, approve success etc.</a:t>
            </a:r>
          </a:p>
          <a:p>
            <a:pPr marL="291465" indent="-291465" defTabSz="777240">
              <a:spcBef>
                <a:spcPts val="500"/>
              </a:spcBef>
              <a:defRPr sz="2380"/>
            </a:pPr>
            <a:r>
              <a:rPr lang="en-US" dirty="0"/>
              <a:t>Greet Guests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AB60-3EC0-4503-B70C-708D79712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400800" y="2286000"/>
            <a:ext cx="5689600" cy="175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1" y="4419600"/>
            <a:ext cx="6855884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3809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400800" y="2286000"/>
            <a:ext cx="5689600" cy="175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1" y="4419600"/>
            <a:ext cx="6855884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r">
              <a:spcBef>
                <a:spcPts val="500"/>
              </a:spcBef>
              <a:buClrTx/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610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7567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117600" y="914400"/>
            <a:ext cx="10261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1824036"/>
            <a:ext cx="10363200" cy="4500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3252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01600" y="914400"/>
            <a:ext cx="11988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905001"/>
            <a:ext cx="5283200" cy="4144963"/>
          </a:xfrm>
          <a:prstGeom prst="rect">
            <a:avLst/>
          </a:prstGeom>
        </p:spPr>
        <p:txBody>
          <a:bodyPr>
            <a:normAutofit/>
          </a:bodyPr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2246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0" y="868362"/>
            <a:ext cx="12192000" cy="960439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1752601"/>
            <a:ext cx="55880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2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2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2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752600"/>
            <a:ext cx="5592232" cy="6397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</a:lstStyle>
          <a:p>
            <a:pPr marL="0" indent="0">
              <a:spcBef>
                <a:spcPts val="500"/>
              </a:spcBef>
              <a:buClrTx/>
              <a:buSzTx/>
              <a:buNone/>
              <a:defRPr sz="22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9115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5937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1692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89718" y="5469468"/>
            <a:ext cx="8583084" cy="5667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54" name="Image"/>
          <p:cNvSpPr>
            <a:spLocks noGrp="1"/>
          </p:cNvSpPr>
          <p:nvPr>
            <p:ph type="pic" sz="half" idx="13"/>
          </p:nvPr>
        </p:nvSpPr>
        <p:spPr>
          <a:xfrm>
            <a:off x="2389718" y="1676400"/>
            <a:ext cx="7567084" cy="3962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6036205"/>
            <a:ext cx="8583084" cy="80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862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6411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117600" y="914400"/>
            <a:ext cx="10261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1824036"/>
            <a:ext cx="10363200" cy="4500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3707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0" y="868362"/>
            <a:ext cx="12192000" cy="960439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1752601"/>
            <a:ext cx="55880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2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2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2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752600"/>
            <a:ext cx="5592232" cy="6397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</a:lstStyle>
          <a:p>
            <a:pPr marL="0" indent="0">
              <a:spcBef>
                <a:spcPts val="500"/>
              </a:spcBef>
              <a:buClrTx/>
              <a:buSzTx/>
              <a:buNone/>
              <a:defRPr sz="2200" b="1"/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1660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4003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4691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389718" y="5469468"/>
            <a:ext cx="8583084" cy="5667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1" name="Image"/>
          <p:cNvSpPr>
            <a:spLocks noGrp="1"/>
          </p:cNvSpPr>
          <p:nvPr>
            <p:ph type="pic" sz="half" idx="13"/>
          </p:nvPr>
        </p:nvSpPr>
        <p:spPr>
          <a:xfrm>
            <a:off x="2389718" y="1676400"/>
            <a:ext cx="7567084" cy="3962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6036205"/>
            <a:ext cx="8583084" cy="804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8610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2728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9465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79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06305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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77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▪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05345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►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►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►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►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►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astmasters.org/84" TargetMode="External"/><Relationship Id="rId3" Type="http://schemas.openxmlformats.org/officeDocument/2006/relationships/hyperlink" Target="http://www.toastmasters.org/1111" TargetMode="External"/><Relationship Id="rId7" Type="http://schemas.openxmlformats.org/officeDocument/2006/relationships/hyperlink" Target="http://www.toastmasters.org/ClubCentral" TargetMode="External"/><Relationship Id="rId2" Type="http://schemas.openxmlformats.org/officeDocument/2006/relationships/hyperlink" Target="https://www.toastmasters.org/resources/club-leadership-handboo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oastmasters.org/163" TargetMode="External"/><Relationship Id="rId5" Type="http://schemas.openxmlformats.org/officeDocument/2006/relationships/hyperlink" Target="http://www.toastmasters.org/MeetingSupplies" TargetMode="External"/><Relationship Id="rId4" Type="http://schemas.openxmlformats.org/officeDocument/2006/relationships/hyperlink" Target="http://www.toastmasters.org/Education/Pathways/FAQ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astmasters.org/Success-101" TargetMode="External"/><Relationship Id="rId3" Type="http://schemas.openxmlformats.org/officeDocument/2006/relationships/hyperlink" Target="http://www.toastmasters.org/PublicRelations" TargetMode="External"/><Relationship Id="rId7" Type="http://schemas.openxmlformats.org/officeDocument/2006/relationships/hyperlink" Target="mailto:brand@toastmasters.org" TargetMode="External"/><Relationship Id="rId2" Type="http://schemas.openxmlformats.org/officeDocument/2006/relationships/hyperlink" Target="http://www.toastmasters.org/114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oastmasters.org/MarketingResources" TargetMode="External"/><Relationship Id="rId11" Type="http://schemas.openxmlformats.org/officeDocument/2006/relationships/hyperlink" Target="http://www.toastmasters.org/Speechcraft" TargetMode="External"/><Relationship Id="rId5" Type="http://schemas.openxmlformats.org/officeDocument/2006/relationships/hyperlink" Target="http://www.toastmasters.org/BrandPortal" TargetMode="External"/><Relationship Id="rId10" Type="http://schemas.openxmlformats.org/officeDocument/2006/relationships/hyperlink" Target="http://www.toastmasters.org/1159" TargetMode="External"/><Relationship Id="rId4" Type="http://schemas.openxmlformats.org/officeDocument/2006/relationships/hyperlink" Target="http://www.toastmasters.org/124" TargetMode="External"/><Relationship Id="rId9" Type="http://schemas.openxmlformats.org/officeDocument/2006/relationships/hyperlink" Target="http://www.toastmasters.org/MembershipProgram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astmasters.org/Shop" TargetMode="External"/><Relationship Id="rId3" Type="http://schemas.openxmlformats.org/officeDocument/2006/relationships/hyperlink" Target="http://www.toastmasters.org/1171" TargetMode="External"/><Relationship Id="rId7" Type="http://schemas.openxmlformats.org/officeDocument/2006/relationships/hyperlink" Target="http://www.toastmasters.org/823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toastmasters.org/SpeechContest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oastmasters.org/Education/Pathways/FAQ" TargetMode="External"/><Relationship Id="rId11" Type="http://schemas.openxmlformats.org/officeDocument/2006/relationships/hyperlink" Target="http://www.toastmasters.org/B63" TargetMode="External"/><Relationship Id="rId5" Type="http://schemas.openxmlformats.org/officeDocument/2006/relationships/hyperlink" Target="http://www.toastmasters.org/AccreditedSpeakerRules" TargetMode="External"/><Relationship Id="rId10" Type="http://schemas.openxmlformats.org/officeDocument/2006/relationships/hyperlink" Target="http://www.toastmasters.org/GovDocs" TargetMode="External"/><Relationship Id="rId4" Type="http://schemas.openxmlformats.org/officeDocument/2006/relationships/hyperlink" Target="http://www.toastmasters.org/822" TargetMode="External"/><Relationship Id="rId9" Type="http://schemas.openxmlformats.org/officeDocument/2006/relationships/hyperlink" Target="http://www.toastmasters.org/2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52 Club…"/>
          <p:cNvSpPr txBox="1">
            <a:spLocks noGrp="1"/>
          </p:cNvSpPr>
          <p:nvPr>
            <p:ph type="ctrTitle"/>
          </p:nvPr>
        </p:nvSpPr>
        <p:spPr>
          <a:xfrm>
            <a:off x="6324600" y="2311399"/>
            <a:ext cx="5410200" cy="1676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3200"/>
            </a:pPr>
            <a:r>
              <a:rPr dirty="0"/>
              <a:t>Club Officer</a:t>
            </a:r>
            <a:r>
              <a:rPr lang="en-US" dirty="0"/>
              <a:t>s</a:t>
            </a:r>
            <a:br>
              <a:rPr lang="en-US" dirty="0"/>
            </a:br>
            <a:r>
              <a:rPr lang="en-US" dirty="0"/>
              <a:t>Roles &amp; Responsibilities</a:t>
            </a:r>
            <a:br>
              <a:rPr dirty="0"/>
            </a:br>
            <a:endParaRPr dirty="0"/>
          </a:p>
        </p:txBody>
      </p:sp>
      <p:sp>
        <p:nvSpPr>
          <p:cNvPr id="166" name="Tamala Takahashi, DTM…"/>
          <p:cNvSpPr txBox="1">
            <a:spLocks noGrp="1"/>
          </p:cNvSpPr>
          <p:nvPr>
            <p:ph type="subTitle" sz="quarter" idx="1"/>
          </p:nvPr>
        </p:nvSpPr>
        <p:spPr>
          <a:xfrm>
            <a:off x="1600199" y="4419600"/>
            <a:ext cx="5141914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6111">
              <a:defRPr sz="2352"/>
            </a:pPr>
            <a:endParaRPr lang="en-US" dirty="0">
              <a:solidFill>
                <a:srgbClr val="DBFFF4"/>
              </a:solidFill>
            </a:endParaRPr>
          </a:p>
          <a:p>
            <a:pPr defTabSz="896111">
              <a:defRPr sz="2352"/>
            </a:pPr>
            <a:r>
              <a:rPr lang="en-US" dirty="0">
                <a:solidFill>
                  <a:srgbClr val="DBFFF4"/>
                </a:solidFill>
              </a:rPr>
              <a:t>Jim Kearney</a:t>
            </a:r>
          </a:p>
          <a:p>
            <a:pPr defTabSz="896111">
              <a:defRPr sz="2352"/>
            </a:pPr>
            <a:r>
              <a:rPr lang="en-US" dirty="0">
                <a:solidFill>
                  <a:srgbClr val="DBFFF4"/>
                </a:solidFill>
              </a:rPr>
              <a:t>818-636-5547</a:t>
            </a:r>
          </a:p>
          <a:p>
            <a:pPr defTabSz="896111">
              <a:defRPr sz="2352"/>
            </a:pPr>
            <a:r>
              <a:rPr lang="en-US" dirty="0">
                <a:solidFill>
                  <a:srgbClr val="DBFFF4"/>
                </a:solidFill>
              </a:rPr>
              <a:t>Jim_Kearney@hotmail.com</a:t>
            </a:r>
            <a:endParaRPr dirty="0">
              <a:solidFill>
                <a:srgbClr val="DBFFF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074A4-1B2E-441A-97CC-D0282FA21DF7}"/>
              </a:ext>
            </a:extLst>
          </p:cNvPr>
          <p:cNvSpPr txBox="1"/>
          <p:nvPr/>
        </p:nvSpPr>
        <p:spPr>
          <a:xfrm>
            <a:off x="1143000" y="533400"/>
            <a:ext cx="493814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You Are NOT in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his Alone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BF9D4-54C0-45EF-91EC-3C210F2800B4}"/>
              </a:ext>
            </a:extLst>
          </p:cNvPr>
          <p:cNvSpPr txBox="1"/>
          <p:nvPr/>
        </p:nvSpPr>
        <p:spPr>
          <a:xfrm>
            <a:off x="4021747" y="1390389"/>
            <a:ext cx="4148506" cy="5139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Sergeant at Arms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Treasurer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Secretary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VP Membership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VP Public Relations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VP Education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President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178581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0654C-F2EF-4296-990B-FAE0CA53AF15}"/>
              </a:ext>
            </a:extLst>
          </p:cNvPr>
          <p:cNvSpPr txBox="1"/>
          <p:nvPr/>
        </p:nvSpPr>
        <p:spPr>
          <a:xfrm>
            <a:off x="4749852" y="739036"/>
            <a:ext cx="22980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45DEB-ADBD-4C72-A2D2-2F67F94B263D}"/>
              </a:ext>
            </a:extLst>
          </p:cNvPr>
          <p:cNvSpPr txBox="1"/>
          <p:nvPr/>
        </p:nvSpPr>
        <p:spPr>
          <a:xfrm>
            <a:off x="263047" y="1385365"/>
            <a:ext cx="1014433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18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Leadership Handbook </a:t>
            </a:r>
            <a:r>
              <a:rPr lang="en-US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https://www.toastmasters.org/resources/club-leadership-handbook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Distinguished Club Program and Club Success Plan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(Item 1111)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3"/>
              </a:rPr>
              <a:t>www.toastmasters.org/1111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</a:br>
            <a:r>
              <a:rPr lang="en-US" sz="1800" b="0" i="1" u="none" strike="noStrike" baseline="0" dirty="0">
                <a:solidFill>
                  <a:srgbClr val="000000"/>
                </a:solidFill>
                <a:latin typeface="Myriad Pro"/>
              </a:rPr>
              <a:t>Base Camp Manager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4"/>
              </a:rPr>
              <a:t>www.toastmasters.org/Education/Pathways/FAQ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endParaRPr lang="en-US" sz="1800" b="0" i="1" u="none" strike="noStrike" baseline="0" dirty="0">
              <a:solidFill>
                <a:srgbClr val="000000"/>
              </a:solidFill>
              <a:latin typeface="Myriad Pro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Sergeant at Arms Resources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Ordering club supplies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5"/>
              </a:rPr>
              <a:t>www.toastmasters.org/MeetingSupplies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Ballots and Brief Evaluations (Item 163)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6"/>
              </a:rPr>
              <a:t>www.toastmasters.org/163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Treasurer Resources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Submitting membership dues payments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7"/>
              </a:rPr>
              <a:t>www.toastmasters.org/ClubCentral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Secretary Resources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Guest Book (Item 84)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8"/>
              </a:rPr>
              <a:t>www.toastmasters.org/84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Club officer list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7"/>
              </a:rPr>
              <a:t>www.toastmasters.org/ClubCentral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205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DFDB4-AEA1-4760-B53E-896E32A2FC1D}"/>
              </a:ext>
            </a:extLst>
          </p:cNvPr>
          <p:cNvSpPr txBox="1"/>
          <p:nvPr/>
        </p:nvSpPr>
        <p:spPr>
          <a:xfrm>
            <a:off x="839244" y="1490598"/>
            <a:ext cx="11085534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Vice President Public Relations Resources 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Let the World Know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(Item 1140)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2"/>
              </a:rPr>
              <a:t>www.toastmasters.org/1140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Media Center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mediacenter.toastmasters.org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Public Relations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3"/>
              </a:rPr>
              <a:t>www.toastmasters.org/PublicRelations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All About Toastmasters (Item 124)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4"/>
              </a:rPr>
              <a:t>www.toastmasters.org/124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Brand Portal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5"/>
              </a:rPr>
              <a:t>www.toastmasters.org/BrandPortal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Marketing Resources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6"/>
              </a:rPr>
              <a:t>www.toastmasters.org/MarketingResources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Branding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7"/>
              </a:rPr>
              <a:t>brand@toastmasters.org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Vice President Membership Resources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Success 101 (Item 1622)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8"/>
              </a:rPr>
              <a:t>www.toastmasters.org/Success-101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Membership program information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9"/>
              </a:rPr>
              <a:t>www.toastmasters.org/MembershipPrograms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Membership Growth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(Item 1159)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10"/>
              </a:rPr>
              <a:t>www.toastmasters.org/1159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Speechcraft information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11"/>
              </a:rPr>
              <a:t>www.toastmasters.org/Speechcraft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7D7FA-967B-4664-91E5-9B53D8924D22}"/>
              </a:ext>
            </a:extLst>
          </p:cNvPr>
          <p:cNvSpPr txBox="1"/>
          <p:nvPr/>
        </p:nvSpPr>
        <p:spPr>
          <a:xfrm>
            <a:off x="4749852" y="739036"/>
            <a:ext cx="22980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1029909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BDFF9-5E4E-4937-B444-F2D10BE00267}"/>
              </a:ext>
            </a:extLst>
          </p:cNvPr>
          <p:cNvSpPr txBox="1"/>
          <p:nvPr/>
        </p:nvSpPr>
        <p:spPr>
          <a:xfrm>
            <a:off x="425884" y="2116899"/>
            <a:ext cx="11574049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Vice President Education Resources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Speech contest information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2"/>
              </a:rPr>
              <a:t>www.toastmasters.org/SpeechContests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Speech Contest Rulebook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(Item 1171)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3"/>
              </a:rPr>
              <a:t>www.toastmasters.org/1171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Pathways Achievement Chart (Item 822)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4"/>
              </a:rPr>
              <a:t>www.toastmasters.org/822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Accredited Speaker Program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5"/>
              </a:rPr>
              <a:t>www.toastmasters.org/AccreditedSpeakerRules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Education program FAQs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6"/>
              </a:rPr>
              <a:t>www.toastmasters.org/Education/Pathways/FAQ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Pathways Achievement Tracker (Item 823)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7"/>
              </a:rPr>
              <a:t>www.toastmasters.org/823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Educational achievement, gifts, and recognition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8"/>
              </a:rPr>
              <a:t>www.toastmasters.org/Shop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1800" b="0" i="0" u="none" strike="noStrike" baseline="0" dirty="0">
                <a:solidFill>
                  <a:srgbClr val="003B5E"/>
                </a:solidFill>
                <a:latin typeface="Gotham Medium"/>
              </a:rPr>
              <a:t>President Resources 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Chairman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 Light"/>
              </a:rPr>
              <a:t>(Item 200)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9"/>
              </a:rPr>
              <a:t>www.toastmasters.org/200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Club Constitution for Clubs of Toastmasters International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10"/>
              </a:rPr>
              <a:t>www.toastmasters.org/GovDocs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Myriad Pro Light"/>
              </a:rPr>
              <a:t>Personally Speaking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  <a:hlinkClick r:id="rId11"/>
              </a:rPr>
              <a:t>www.toastmasters.org/B63</a:t>
            </a:r>
            <a:endParaRPr lang="en-US" sz="18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CE77-94BC-4922-8C7D-016739CBC7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0502" y="770785"/>
            <a:ext cx="27556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90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Q&amp;A / Wrap Up"/>
          <p:cNvSpPr txBox="1">
            <a:spLocks noGrp="1"/>
          </p:cNvSpPr>
          <p:nvPr>
            <p:ph type="title"/>
          </p:nvPr>
        </p:nvSpPr>
        <p:spPr>
          <a:xfrm>
            <a:off x="3297733" y="2857500"/>
            <a:ext cx="6021736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6560"/>
            </a:lvl1pPr>
          </a:lstStyle>
          <a:p>
            <a:pPr algn="ctr"/>
            <a:r>
              <a:rPr sz="6000" dirty="0"/>
              <a:t>Q&amp;A / Wrap Up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BF9D4-54C0-45EF-91EC-3C210F2800B4}"/>
              </a:ext>
            </a:extLst>
          </p:cNvPr>
          <p:cNvSpPr txBox="1"/>
          <p:nvPr/>
        </p:nvSpPr>
        <p:spPr>
          <a:xfrm>
            <a:off x="4021747" y="1390389"/>
            <a:ext cx="4148506" cy="5139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Agenda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Sergeant at Arms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Treasurer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Secretary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VP Membership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 Public Relations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VP Education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885532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ergeant at Arms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Sergeant at Arms Duties</a:t>
            </a:r>
          </a:p>
        </p:txBody>
      </p:sp>
      <p:pic>
        <p:nvPicPr>
          <p:cNvPr id="1026" name="Picture 2" descr="Roles — Didsbury Speakers">
            <a:extLst>
              <a:ext uri="{FF2B5EF4-FFF2-40B4-BE49-F238E27FC236}">
                <a16:creationId xmlns:a16="http://schemas.microsoft.com/office/drawing/2014/main" id="{21B2B8BC-669D-49D6-A867-DB467A73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2174675"/>
            <a:ext cx="37052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reasurer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Treasurer Duties</a:t>
            </a:r>
          </a:p>
        </p:txBody>
      </p:sp>
      <p:pic>
        <p:nvPicPr>
          <p:cNvPr id="2050" name="Picture 2" descr="Toastmasters International -">
            <a:extLst>
              <a:ext uri="{FF2B5EF4-FFF2-40B4-BE49-F238E27FC236}">
                <a16:creationId xmlns:a16="http://schemas.microsoft.com/office/drawing/2014/main" id="{05F4A277-91C8-461E-9FAA-73A80106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20" y="2163349"/>
            <a:ext cx="4034359" cy="37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ecretary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Secretary Duties</a:t>
            </a:r>
          </a:p>
        </p:txBody>
      </p:sp>
      <p:pic>
        <p:nvPicPr>
          <p:cNvPr id="3074" name="Picture 2" descr="010 Toastmasters Club - Another role to fulfill within the board. Please  note that every member of the board is important to maintain and lead the  club. Success of a club is">
            <a:extLst>
              <a:ext uri="{FF2B5EF4-FFF2-40B4-BE49-F238E27FC236}">
                <a16:creationId xmlns:a16="http://schemas.microsoft.com/office/drawing/2014/main" id="{54B9B441-691F-421D-8999-A9A033FA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02" y="1981568"/>
            <a:ext cx="4520395" cy="45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VP Membership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VP Membership Duties</a:t>
            </a:r>
          </a:p>
        </p:txBody>
      </p:sp>
      <p:pic>
        <p:nvPicPr>
          <p:cNvPr id="5122" name="Picture 2" descr="VP Membership Recap - September 13, 2020 | District 96 Toastmasters">
            <a:extLst>
              <a:ext uri="{FF2B5EF4-FFF2-40B4-BE49-F238E27FC236}">
                <a16:creationId xmlns:a16="http://schemas.microsoft.com/office/drawing/2014/main" id="{DDBC4FF8-0F5B-42A1-A7B9-E37D25BC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68" y="2018387"/>
            <a:ext cx="47625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P Public Relations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VP Public Relations Duties</a:t>
            </a:r>
          </a:p>
        </p:txBody>
      </p:sp>
      <p:pic>
        <p:nvPicPr>
          <p:cNvPr id="7170" name="Picture 2" descr="Toastmasters International -">
            <a:extLst>
              <a:ext uri="{FF2B5EF4-FFF2-40B4-BE49-F238E27FC236}">
                <a16:creationId xmlns:a16="http://schemas.microsoft.com/office/drawing/2014/main" id="{A27C13C6-83E9-45F6-984C-B6189699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47" y="2070906"/>
            <a:ext cx="4390306" cy="41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VP Education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VP Education Duties</a:t>
            </a:r>
          </a:p>
        </p:txBody>
      </p:sp>
      <p:pic>
        <p:nvPicPr>
          <p:cNvPr id="4098" name="Picture 2" descr="Toastmasters International -">
            <a:extLst>
              <a:ext uri="{FF2B5EF4-FFF2-40B4-BE49-F238E27FC236}">
                <a16:creationId xmlns:a16="http://schemas.microsoft.com/office/drawing/2014/main" id="{9F4D995E-590F-4791-86C5-A159828B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00" y="2150822"/>
            <a:ext cx="4535400" cy="42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resident Duties"/>
          <p:cNvSpPr txBox="1"/>
          <p:nvPr/>
        </p:nvSpPr>
        <p:spPr>
          <a:xfrm>
            <a:off x="2247900" y="1178125"/>
            <a:ext cx="76962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400" b="1"/>
            </a:lvl1pPr>
          </a:lstStyle>
          <a:p>
            <a:pPr hangingPunct="0"/>
            <a:r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President Duties</a:t>
            </a:r>
          </a:p>
        </p:txBody>
      </p:sp>
      <p:pic>
        <p:nvPicPr>
          <p:cNvPr id="6146" name="Picture 2" descr="10K YELLOW GOLD Toastmasters International Past President Lapel Pin  #X10-1548 $151.45 - PicClick">
            <a:extLst>
              <a:ext uri="{FF2B5EF4-FFF2-40B4-BE49-F238E27FC236}">
                <a16:creationId xmlns:a16="http://schemas.microsoft.com/office/drawing/2014/main" id="{61FBAE07-2B83-4A0E-881D-1C077135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17" y="1727916"/>
            <a:ext cx="4564366" cy="49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3">
  <a:themeElements>
    <a:clrScheme name="Presentation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94364"/>
      </a:accent1>
      <a:accent2>
        <a:srgbClr val="652936"/>
      </a:accent2>
      <a:accent3>
        <a:srgbClr val="8F8F8F"/>
      </a:accent3>
      <a:accent4>
        <a:srgbClr val="707070"/>
      </a:accent4>
      <a:accent5>
        <a:srgbClr val="ACB0B8"/>
      </a:accent5>
      <a:accent6>
        <a:srgbClr val="5B2430"/>
      </a:accent6>
      <a:hlink>
        <a:srgbClr val="0000FF"/>
      </a:hlink>
      <a:folHlink>
        <a:srgbClr val="FF00FF"/>
      </a:folHlink>
    </a:clrScheme>
    <a:fontScheme name="Presentation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1013</Words>
  <Application>Microsoft Office PowerPoint</Application>
  <PresentationFormat>Widescreen</PresentationFormat>
  <Paragraphs>135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Gotham Medium</vt:lpstr>
      <vt:lpstr>Myriad Pro</vt:lpstr>
      <vt:lpstr>Myriad Pro Light</vt:lpstr>
      <vt:lpstr>Presentation3</vt:lpstr>
      <vt:lpstr>Club Officers Roles &amp; Responsibilities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/ 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Officers Roles &amp; Responsibilities </dc:title>
  <dc:creator>Kearney, James</dc:creator>
  <cp:lastModifiedBy>Kearney, James</cp:lastModifiedBy>
  <cp:revision>22</cp:revision>
  <dcterms:created xsi:type="dcterms:W3CDTF">2022-05-08T15:25:30Z</dcterms:created>
  <dcterms:modified xsi:type="dcterms:W3CDTF">2022-05-24T02:54:58Z</dcterms:modified>
</cp:coreProperties>
</file>