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12192000" cy="6858000"/>
  <p:embeddedFontLst>
    <p:embeddedFont>
      <p:font typeface="Arial Narrow" panose="020B0606020202030204" pitchFamily="34" charset="0"/>
      <p:regular r:id="rId30"/>
      <p:bold r:id="rId31"/>
      <p:italic r:id="rId32"/>
      <p:boldItalic r:id="rId33"/>
    </p:embeddedFont>
    <p:embeddedFont>
      <p:font typeface="Calibri" panose="020F0502020204030204" pitchFamily="3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jEfWk11tyGGXy/P4Um7gfXad1T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D8A281B-83F2-49FE-B6BC-CD976B94257A}">
  <a:tblStyle styleId="{6D8A281B-83F2-49FE-B6BC-CD976B94257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81" autoAdjust="0"/>
  </p:normalViewPr>
  <p:slideViewPr>
    <p:cSldViewPr snapToGrid="0">
      <p:cViewPr varScale="1">
        <p:scale>
          <a:sx n="47" d="100"/>
          <a:sy n="47" d="100"/>
        </p:scale>
        <p:origin x="690"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5283200" cy="3444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6905625" y="0"/>
            <a:ext cx="5283200" cy="3444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513"/>
            <a:ext cx="5283200" cy="3444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p1: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6: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6: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All Toastmaster Clubs go through this roller coaster ride. There are ups and downs in membership all the time. I am sure you see it in your own club. People move, they lose their job, they pass away etc. We should always be seeking new members. That’s why Toastmasters International has so many membership drives per year. If we succeed at the membership drives and enroll five new members each time, there would not be a problem. Its when we slip that we run into issues and often, clubs do not know how to get back on track.</a:t>
            </a:r>
            <a:endParaRPr/>
          </a:p>
          <a:p>
            <a:pPr marL="0" lvl="0" indent="0" algn="l" rtl="0">
              <a:spcBef>
                <a:spcPts val="0"/>
              </a:spcBef>
              <a:spcAft>
                <a:spcPts val="0"/>
              </a:spcAft>
              <a:buNone/>
            </a:pPr>
            <a:endParaRPr/>
          </a:p>
        </p:txBody>
      </p:sp>
      <p:sp>
        <p:nvSpPr>
          <p:cNvPr id="146" name="Google Shape;146;p6: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7: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Building rapport – you can’t walk in with a two by four – be nice, listen to the officers and what they see as problem. Talk cordially and let them know what you will be doing with your first steps.</a:t>
            </a:r>
            <a:endParaRPr/>
          </a:p>
          <a:p>
            <a:pPr marL="0" lvl="0" indent="0" algn="l" rtl="0">
              <a:spcBef>
                <a:spcPts val="0"/>
              </a:spcBef>
              <a:spcAft>
                <a:spcPts val="0"/>
              </a:spcAft>
              <a:buNone/>
            </a:pPr>
            <a:endParaRPr/>
          </a:p>
          <a:p>
            <a:pPr marL="0" lvl="0" indent="0" algn="l" rtl="0">
              <a:spcBef>
                <a:spcPts val="0"/>
              </a:spcBef>
              <a:spcAft>
                <a:spcPts val="0"/>
              </a:spcAft>
              <a:buNone/>
            </a:pPr>
            <a:r>
              <a:rPr lang="en-US"/>
              <a:t>Observe and analyze – go to the meeting, allow the officers to introduce you. Then introduce yourself. Tell the members what you will be doing and what your goals are.</a:t>
            </a:r>
            <a:endParaRPr/>
          </a:p>
          <a:p>
            <a:pPr marL="0" lvl="0" indent="0" algn="l" rtl="0">
              <a:spcBef>
                <a:spcPts val="0"/>
              </a:spcBef>
              <a:spcAft>
                <a:spcPts val="0"/>
              </a:spcAft>
              <a:buNone/>
            </a:pPr>
            <a:endParaRPr/>
          </a:p>
          <a:p>
            <a:pPr marL="0" lvl="0" indent="0" algn="l" rtl="0">
              <a:spcBef>
                <a:spcPts val="0"/>
              </a:spcBef>
              <a:spcAft>
                <a:spcPts val="0"/>
              </a:spcAft>
              <a:buNone/>
            </a:pPr>
            <a:r>
              <a:rPr lang="en-US"/>
              <a:t>Helps Club Develop Goals – show the club that your goals and their goals are the same. Help map out a plan for success. How many points do they need, how many people do they need, what you will be looking for, how you can help them – IT IS ALWAYS ABOUT THEM</a:t>
            </a:r>
            <a:endParaRPr/>
          </a:p>
          <a:p>
            <a:pPr marL="0" lvl="0" indent="0" algn="l" rtl="0">
              <a:spcBef>
                <a:spcPts val="0"/>
              </a:spcBef>
              <a:spcAft>
                <a:spcPts val="0"/>
              </a:spcAft>
              <a:buNone/>
            </a:pPr>
            <a:endParaRPr/>
          </a:p>
          <a:p>
            <a:pPr marL="0" lvl="0" indent="0" algn="l" rtl="0">
              <a:spcBef>
                <a:spcPts val="0"/>
              </a:spcBef>
              <a:spcAft>
                <a:spcPts val="0"/>
              </a:spcAft>
              <a:buNone/>
            </a:pPr>
            <a:r>
              <a:rPr lang="en-US"/>
              <a:t>Enable them to achieve goals – give them to power to do what they need to do, teach them using your coaches tool bag – start with Moments of truth and what each item means.</a:t>
            </a:r>
            <a:endParaRPr/>
          </a:p>
          <a:p>
            <a:pPr marL="0" lvl="0" indent="0" algn="l" rtl="0">
              <a:spcBef>
                <a:spcPts val="0"/>
              </a:spcBef>
              <a:spcAft>
                <a:spcPts val="0"/>
              </a:spcAft>
              <a:buNone/>
            </a:pPr>
            <a:endParaRPr/>
          </a:p>
          <a:p>
            <a:pPr marL="0" lvl="0" indent="0" algn="l" rtl="0">
              <a:spcBef>
                <a:spcPts val="0"/>
              </a:spcBef>
              <a:spcAft>
                <a:spcPts val="0"/>
              </a:spcAft>
              <a:buNone/>
            </a:pPr>
            <a:r>
              <a:rPr lang="en-US"/>
              <a:t>Instills enthusiasm and responsibility – assign task, get feedback from the members on how they are doing on their tasks etc. </a:t>
            </a:r>
            <a:endParaRPr/>
          </a:p>
          <a:p>
            <a:pPr marL="0" lvl="0" indent="0" algn="l" rtl="0">
              <a:spcBef>
                <a:spcPts val="0"/>
              </a:spcBef>
              <a:spcAft>
                <a:spcPts val="0"/>
              </a:spcAft>
              <a:buNone/>
            </a:pPr>
            <a:endParaRPr/>
          </a:p>
        </p:txBody>
      </p:sp>
      <p:sp>
        <p:nvSpPr>
          <p:cNvPr id="156" name="Google Shape;156;p7: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8: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8: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9: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Club dynamics – what went well, what needs help</a:t>
            </a:r>
            <a:endParaRPr/>
          </a:p>
          <a:p>
            <a:pPr marL="0" lvl="0" indent="0" algn="l" rtl="0">
              <a:spcBef>
                <a:spcPts val="0"/>
              </a:spcBef>
              <a:spcAft>
                <a:spcPts val="0"/>
              </a:spcAft>
              <a:buNone/>
            </a:pPr>
            <a:r>
              <a:rPr lang="en-US"/>
              <a:t>People don’t care how much you know until they know how much you care</a:t>
            </a:r>
            <a:endParaRPr/>
          </a:p>
        </p:txBody>
      </p:sp>
      <p:sp>
        <p:nvSpPr>
          <p:cNvPr id="171" name="Google Shape;171;p9: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0: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0: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Ownership – need to attach to their emotions to get a response, have them help you come up a plan that they are willing to work on</a:t>
            </a:r>
            <a:endParaRPr/>
          </a:p>
          <a:p>
            <a:pPr marL="0" lvl="0" indent="0" algn="l" rtl="0">
              <a:spcBef>
                <a:spcPts val="0"/>
              </a:spcBef>
              <a:spcAft>
                <a:spcPts val="0"/>
              </a:spcAft>
              <a:buNone/>
            </a:pPr>
            <a:r>
              <a:rPr lang="en-US"/>
              <a:t>You are there to help – use my tag line – you are not in this alone</a:t>
            </a:r>
            <a:endParaRPr/>
          </a:p>
          <a:p>
            <a:pPr marL="0" lvl="0" indent="0" algn="l" rtl="0">
              <a:spcBef>
                <a:spcPts val="0"/>
              </a:spcBef>
              <a:spcAft>
                <a:spcPts val="0"/>
              </a:spcAft>
              <a:buNone/>
            </a:pPr>
            <a:r>
              <a:rPr lang="en-US"/>
              <a:t>Moments of truth – one part at a time – it’s a learning process that the club should be involved with</a:t>
            </a:r>
            <a:endParaRPr/>
          </a:p>
          <a:p>
            <a:pPr marL="0" lvl="0" indent="0" algn="l" rtl="0">
              <a:spcBef>
                <a:spcPts val="0"/>
              </a:spcBef>
              <a:spcAft>
                <a:spcPts val="0"/>
              </a:spcAft>
              <a:buNone/>
            </a:pPr>
            <a:endParaRPr/>
          </a:p>
        </p:txBody>
      </p:sp>
      <p:sp>
        <p:nvSpPr>
          <p:cNvPr id="179" name="Google Shape;179;p10: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11: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Moments of truth – 1 to five – how well your club does it – how important is it to your club</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Sit with members and officers – devise a plan of action with tasks and dates to hold people accountable – this gets them engaged – when people are engaged they feel worthy – like they matter – it keeps them around because they feel important </a:t>
            </a:r>
            <a:endParaRPr/>
          </a:p>
          <a:p>
            <a:pPr marL="0" lvl="0" indent="0" algn="l" rtl="0">
              <a:spcBef>
                <a:spcPts val="0"/>
              </a:spcBef>
              <a:spcAft>
                <a:spcPts val="0"/>
              </a:spcAft>
              <a:buNone/>
            </a:pPr>
            <a:endParaRPr/>
          </a:p>
        </p:txBody>
      </p:sp>
      <p:sp>
        <p:nvSpPr>
          <p:cNvPr id="187" name="Google Shape;187;p11: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2: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2: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13: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3: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4: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4: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4: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5: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5: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Three membership drives per year</a:t>
            </a:r>
            <a:br>
              <a:rPr lang="en-US"/>
            </a:br>
            <a:r>
              <a:rPr lang="en-US"/>
              <a:t>Currently running the Smedley Award Membership Drive (Aug 1 – Sept 30)</a:t>
            </a:r>
            <a:endParaRPr/>
          </a:p>
          <a:p>
            <a:pPr marL="0" lvl="0" indent="0" algn="l" rtl="0">
              <a:spcBef>
                <a:spcPts val="0"/>
              </a:spcBef>
              <a:spcAft>
                <a:spcPts val="0"/>
              </a:spcAft>
              <a:buNone/>
            </a:pPr>
            <a:endParaRPr/>
          </a:p>
        </p:txBody>
      </p:sp>
      <p:sp>
        <p:nvSpPr>
          <p:cNvPr id="218" name="Google Shape;218;p15: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2: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2: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6: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6: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7: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Everyone responds to kudo’s – again – it makes people feel important because they take pride in their work. Public recognition is a big motivator.</a:t>
            </a:r>
            <a:endParaRPr/>
          </a:p>
          <a:p>
            <a:pPr marL="0" lvl="0" indent="0" algn="l" rtl="0">
              <a:spcBef>
                <a:spcPts val="0"/>
              </a:spcBef>
              <a:spcAft>
                <a:spcPts val="0"/>
              </a:spcAft>
              <a:buNone/>
            </a:pPr>
            <a:endParaRPr/>
          </a:p>
        </p:txBody>
      </p:sp>
      <p:sp>
        <p:nvSpPr>
          <p:cNvPr id="233" name="Google Shape;233;p17: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8: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8: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9: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19: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The club is in trouble – but – all is not completely lost. The problem is they cannot see a way out of the mess. You are the coach. You are the one that needs to show them they vision and their part in it. They will follow you to succees. </a:t>
            </a:r>
            <a:endParaRPr/>
          </a:p>
          <a:p>
            <a:pPr marL="0" lvl="0" indent="0" algn="l" rtl="0">
              <a:spcBef>
                <a:spcPts val="0"/>
              </a:spcBef>
              <a:spcAft>
                <a:spcPts val="0"/>
              </a:spcAft>
              <a:buNone/>
            </a:pPr>
            <a:endParaRPr/>
          </a:p>
        </p:txBody>
      </p:sp>
      <p:sp>
        <p:nvSpPr>
          <p:cNvPr id="248" name="Google Shape;248;p19: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0: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20: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1: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21: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2: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2: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3: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3: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3: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4:notes"/>
          <p:cNvSpPr txBox="1">
            <a:spLocks noGrp="1"/>
          </p:cNvSpPr>
          <p:nvPr>
            <p:ph type="body" idx="1"/>
          </p:nvPr>
        </p:nvSpPr>
        <p:spPr>
          <a:xfrm>
            <a:off x="1219200" y="3300413"/>
            <a:ext cx="9753600" cy="2700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Thus the club coach is needed. Someone from the outside. Someone with no preconceived ideas of the club but with knowledge of how to work the club members to help them succeed. </a:t>
            </a:r>
            <a:endParaRPr/>
          </a:p>
          <a:p>
            <a:pPr marL="0" lvl="0" indent="0" algn="l" rtl="0">
              <a:spcBef>
                <a:spcPts val="0"/>
              </a:spcBef>
              <a:spcAft>
                <a:spcPts val="0"/>
              </a:spcAft>
              <a:buNone/>
            </a:pPr>
            <a:endParaRPr/>
          </a:p>
        </p:txBody>
      </p:sp>
      <p:sp>
        <p:nvSpPr>
          <p:cNvPr id="99" name="Google Shape;99;p4:notes"/>
          <p:cNvSpPr txBox="1">
            <a:spLocks noGrp="1"/>
          </p:cNvSpPr>
          <p:nvPr>
            <p:ph type="sldNum" idx="12"/>
          </p:nvPr>
        </p:nvSpPr>
        <p:spPr>
          <a:xfrm>
            <a:off x="6905625" y="6513513"/>
            <a:ext cx="52832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1219200" y="3300413"/>
            <a:ext cx="9753600" cy="270033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89ce7f35db_0_0: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89ce7f35db_0_0:notes"/>
          <p:cNvSpPr txBox="1">
            <a:spLocks noGrp="1"/>
          </p:cNvSpPr>
          <p:nvPr>
            <p:ph type="body" idx="1"/>
          </p:nvPr>
        </p:nvSpPr>
        <p:spPr>
          <a:xfrm>
            <a:off x="1219200" y="3300413"/>
            <a:ext cx="9753600" cy="2700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solidFill>
                <a:srgbClr val="313537"/>
              </a:solidFill>
              <a:highlight>
                <a:srgbClr val="FFFFFF"/>
              </a:highlight>
              <a:latin typeface="Arial"/>
              <a:ea typeface="Arial"/>
              <a:cs typeface="Arial"/>
              <a:sym typeface="Arial"/>
            </a:endParaRPr>
          </a:p>
          <a:p>
            <a:pPr marL="457200" lvl="0" indent="-304800" algn="l" rtl="0">
              <a:spcBef>
                <a:spcPts val="0"/>
              </a:spcBef>
              <a:spcAft>
                <a:spcPts val="0"/>
              </a:spcAft>
              <a:buClr>
                <a:srgbClr val="313537"/>
              </a:buClr>
              <a:buSzPts val="1200"/>
              <a:buAutoNum type="arabicPeriod"/>
            </a:pPr>
            <a:r>
              <a:rPr lang="en-US">
                <a:solidFill>
                  <a:srgbClr val="313537"/>
                </a:solidFill>
                <a:highlight>
                  <a:srgbClr val="FFFFFF"/>
                </a:highlight>
                <a:latin typeface="Arial"/>
                <a:ea typeface="Arial"/>
                <a:cs typeface="Arial"/>
                <a:sym typeface="Arial"/>
              </a:rPr>
              <a:t>Vote - club members vote to attain a coach</a:t>
            </a:r>
            <a:endParaRPr>
              <a:solidFill>
                <a:srgbClr val="313537"/>
              </a:solidFill>
              <a:highlight>
                <a:srgbClr val="FFFFFF"/>
              </a:highlight>
              <a:latin typeface="Arial"/>
              <a:ea typeface="Arial"/>
              <a:cs typeface="Arial"/>
              <a:sym typeface="Arial"/>
            </a:endParaRPr>
          </a:p>
          <a:p>
            <a:pPr marL="457200" lvl="0" indent="-304800" algn="l" rtl="0">
              <a:spcBef>
                <a:spcPts val="0"/>
              </a:spcBef>
              <a:spcAft>
                <a:spcPts val="0"/>
              </a:spcAft>
              <a:buClr>
                <a:srgbClr val="313537"/>
              </a:buClr>
              <a:buSzPts val="1200"/>
              <a:buAutoNum type="arabicPeriod"/>
            </a:pPr>
            <a:r>
              <a:rPr lang="en-US">
                <a:solidFill>
                  <a:srgbClr val="313537"/>
                </a:solidFill>
                <a:highlight>
                  <a:srgbClr val="FFFFFF"/>
                </a:highlight>
                <a:latin typeface="Arial"/>
                <a:ea typeface="Arial"/>
                <a:cs typeface="Arial"/>
                <a:sym typeface="Arial"/>
              </a:rPr>
              <a:t>Identify - District leaders identify potential coaches</a:t>
            </a:r>
            <a:endParaRPr>
              <a:solidFill>
                <a:srgbClr val="313537"/>
              </a:solidFill>
              <a:highlight>
                <a:srgbClr val="FFFFFF"/>
              </a:highlight>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a:solidFill>
                  <a:srgbClr val="313537"/>
                </a:solidFill>
                <a:highlight>
                  <a:srgbClr val="FFFFFF"/>
                </a:highlight>
                <a:latin typeface="Arial"/>
                <a:ea typeface="Arial"/>
                <a:cs typeface="Arial"/>
                <a:sym typeface="Arial"/>
              </a:rPr>
              <a:t>3. Meet - Club officers meet with coaching candidates</a:t>
            </a:r>
            <a:br>
              <a:rPr lang="en-US">
                <a:solidFill>
                  <a:srgbClr val="313537"/>
                </a:solidFill>
                <a:highlight>
                  <a:srgbClr val="FFFFFF"/>
                </a:highlight>
                <a:latin typeface="Arial"/>
                <a:ea typeface="Arial"/>
                <a:cs typeface="Arial"/>
                <a:sym typeface="Arial"/>
              </a:rPr>
            </a:br>
            <a:r>
              <a:rPr lang="en-US">
                <a:solidFill>
                  <a:srgbClr val="313537"/>
                </a:solidFill>
                <a:highlight>
                  <a:srgbClr val="FFFFFF"/>
                </a:highlight>
                <a:latin typeface="Arial"/>
                <a:ea typeface="Arial"/>
                <a:cs typeface="Arial"/>
                <a:sym typeface="Arial"/>
              </a:rPr>
              <a:t>4. Request - Upon agreement - signed appointment gets sent to TI</a:t>
            </a:r>
            <a:endParaRPr>
              <a:solidFill>
                <a:srgbClr val="313537"/>
              </a:solidFill>
              <a:highlight>
                <a:srgbClr val="FFFFFF"/>
              </a:highlight>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2700">
                <a:solidFill>
                  <a:srgbClr val="313537"/>
                </a:solidFill>
                <a:highlight>
                  <a:srgbClr val="FFFFFF"/>
                </a:highlight>
                <a:latin typeface="Arial"/>
                <a:ea typeface="Arial"/>
                <a:cs typeface="Arial"/>
                <a:sym typeface="Arial"/>
              </a:rPr>
              <a:t>5. Appoint - if eligibility requirements are met TI processes the appointment</a:t>
            </a:r>
            <a:endParaRPr/>
          </a:p>
        </p:txBody>
      </p:sp>
      <p:sp>
        <p:nvSpPr>
          <p:cNvPr id="114" name="Google Shape;114;g289ce7f35db_0_0:notes"/>
          <p:cNvSpPr txBox="1">
            <a:spLocks noGrp="1"/>
          </p:cNvSpPr>
          <p:nvPr>
            <p:ph type="sldNum" idx="12"/>
          </p:nvPr>
        </p:nvSpPr>
        <p:spPr>
          <a:xfrm>
            <a:off x="6905625" y="6513513"/>
            <a:ext cx="5283300" cy="344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89ce7f35db_0_8: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89ce7f35db_0_8:notes"/>
          <p:cNvSpPr txBox="1">
            <a:spLocks noGrp="1"/>
          </p:cNvSpPr>
          <p:nvPr>
            <p:ph type="body" idx="1"/>
          </p:nvPr>
        </p:nvSpPr>
        <p:spPr>
          <a:xfrm>
            <a:off x="1219200" y="3300413"/>
            <a:ext cx="9753600" cy="2700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there are always certain things that the club wants to achieve in order to be successful</a:t>
            </a:r>
            <a:endParaRPr/>
          </a:p>
          <a:p>
            <a:pPr marL="0" lvl="0" indent="0" algn="l" rtl="0">
              <a:spcBef>
                <a:spcPts val="0"/>
              </a:spcBef>
              <a:spcAft>
                <a:spcPts val="0"/>
              </a:spcAft>
              <a:buNone/>
            </a:pPr>
            <a:r>
              <a:rPr lang="en-US"/>
              <a:t>the club coach also has expertise on what helps the club to be successful</a:t>
            </a:r>
            <a:endParaRPr/>
          </a:p>
          <a:p>
            <a:pPr marL="0" lvl="0" indent="0" algn="l" rtl="0">
              <a:spcBef>
                <a:spcPts val="0"/>
              </a:spcBef>
              <a:spcAft>
                <a:spcPts val="0"/>
              </a:spcAft>
              <a:buNone/>
            </a:pPr>
            <a:r>
              <a:rPr lang="en-US"/>
              <a:t>a meeting of the minds is necessary so that each party knows what is expected of the other</a:t>
            </a:r>
            <a:endParaRPr/>
          </a:p>
        </p:txBody>
      </p:sp>
      <p:sp>
        <p:nvSpPr>
          <p:cNvPr id="122" name="Google Shape;122;g289ce7f35db_0_8:notes"/>
          <p:cNvSpPr txBox="1">
            <a:spLocks noGrp="1"/>
          </p:cNvSpPr>
          <p:nvPr>
            <p:ph type="sldNum" idx="12"/>
          </p:nvPr>
        </p:nvSpPr>
        <p:spPr>
          <a:xfrm>
            <a:off x="6905625" y="6513513"/>
            <a:ext cx="5283300" cy="344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89ce7f35db_0_16: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89ce7f35db_0_16:notes"/>
          <p:cNvSpPr txBox="1">
            <a:spLocks noGrp="1"/>
          </p:cNvSpPr>
          <p:nvPr>
            <p:ph type="body" idx="1"/>
          </p:nvPr>
        </p:nvSpPr>
        <p:spPr>
          <a:xfrm>
            <a:off x="1219200" y="3300413"/>
            <a:ext cx="9753600" cy="2700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action plans - the road map to success - are expected to be written with action items, dates etc.</a:t>
            </a:r>
            <a:endParaRPr/>
          </a:p>
          <a:p>
            <a:pPr marL="0" lvl="0" indent="0" algn="l" rtl="0">
              <a:spcBef>
                <a:spcPts val="0"/>
              </a:spcBef>
              <a:spcAft>
                <a:spcPts val="0"/>
              </a:spcAft>
              <a:buNone/>
            </a:pPr>
            <a:r>
              <a:rPr lang="en-US"/>
              <a:t>follow up and holding people accountable is necessary across the board</a:t>
            </a:r>
            <a:endParaRPr/>
          </a:p>
        </p:txBody>
      </p:sp>
      <p:sp>
        <p:nvSpPr>
          <p:cNvPr id="130" name="Google Shape;130;g289ce7f35db_0_16:notes"/>
          <p:cNvSpPr txBox="1">
            <a:spLocks noGrp="1"/>
          </p:cNvSpPr>
          <p:nvPr>
            <p:ph type="sldNum" idx="12"/>
          </p:nvPr>
        </p:nvSpPr>
        <p:spPr>
          <a:xfrm>
            <a:off x="6905625" y="6513513"/>
            <a:ext cx="5283300" cy="344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89ce7f35db_0_23:notes"/>
          <p:cNvSpPr>
            <a:spLocks noGrp="1" noRot="1" noChangeAspect="1"/>
          </p:cNvSpPr>
          <p:nvPr>
            <p:ph type="sldImg" idx="2"/>
          </p:nvPr>
        </p:nvSpPr>
        <p:spPr>
          <a:xfrm>
            <a:off x="4038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89ce7f35db_0_23:notes"/>
          <p:cNvSpPr txBox="1">
            <a:spLocks noGrp="1"/>
          </p:cNvSpPr>
          <p:nvPr>
            <p:ph type="body" idx="1"/>
          </p:nvPr>
        </p:nvSpPr>
        <p:spPr>
          <a:xfrm>
            <a:off x="1219200" y="3300413"/>
            <a:ext cx="9753600" cy="27003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coaching reports are now a requirement - they are TI’s way of holding the coach accountable</a:t>
            </a:r>
            <a:endParaRPr/>
          </a:p>
        </p:txBody>
      </p:sp>
      <p:sp>
        <p:nvSpPr>
          <p:cNvPr id="138" name="Google Shape;138;g289ce7f35db_0_23:notes"/>
          <p:cNvSpPr txBox="1">
            <a:spLocks noGrp="1"/>
          </p:cNvSpPr>
          <p:nvPr>
            <p:ph type="sldNum" idx="12"/>
          </p:nvPr>
        </p:nvSpPr>
        <p:spPr>
          <a:xfrm>
            <a:off x="6905625" y="6513513"/>
            <a:ext cx="5283300" cy="344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Only" type="obj">
  <p:cSld name="OBJECT">
    <p:bg>
      <p:bgPr>
        <a:solidFill>
          <a:schemeClr val="lt1"/>
        </a:solidFill>
        <a:effectLst/>
      </p:bgPr>
    </p:bg>
    <p:spTree>
      <p:nvGrpSpPr>
        <p:cNvPr id="1" name="Shape 19"/>
        <p:cNvGrpSpPr/>
        <p:nvPr/>
      </p:nvGrpSpPr>
      <p:grpSpPr>
        <a:xfrm>
          <a:off x="0" y="0"/>
          <a:ext cx="0" cy="0"/>
          <a:chOff x="0" y="0"/>
          <a:chExt cx="0" cy="0"/>
        </a:xfrm>
      </p:grpSpPr>
      <p:sp>
        <p:nvSpPr>
          <p:cNvPr id="20" name="Google Shape;20;p25"/>
          <p:cNvSpPr/>
          <p:nvPr/>
        </p:nvSpPr>
        <p:spPr>
          <a:xfrm>
            <a:off x="0" y="0"/>
            <a:ext cx="12192000" cy="6858000"/>
          </a:xfrm>
          <a:custGeom>
            <a:avLst/>
            <a:gdLst/>
            <a:ahLst/>
            <a:cxnLst/>
            <a:rect l="l" t="t" r="r" b="b"/>
            <a:pathLst>
              <a:path w="12192000" h="6858000" extrusionOk="0">
                <a:moveTo>
                  <a:pt x="12192000" y="0"/>
                </a:moveTo>
                <a:lnTo>
                  <a:pt x="0" y="0"/>
                </a:lnTo>
                <a:lnTo>
                  <a:pt x="0" y="6857999"/>
                </a:lnTo>
                <a:lnTo>
                  <a:pt x="12192000" y="6857999"/>
                </a:lnTo>
                <a:lnTo>
                  <a:pt x="12192000" y="0"/>
                </a:lnTo>
                <a:close/>
              </a:path>
            </a:pathLst>
          </a:custGeom>
          <a:solidFill>
            <a:srgbClr val="F5F5F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 name="Google Shape;21;p25"/>
          <p:cNvSpPr/>
          <p:nvPr/>
        </p:nvSpPr>
        <p:spPr>
          <a:xfrm>
            <a:off x="1422400" y="2743200"/>
            <a:ext cx="9347200" cy="0"/>
          </a:xfrm>
          <a:custGeom>
            <a:avLst/>
            <a:gdLst/>
            <a:ahLst/>
            <a:cxnLst/>
            <a:rect l="l" t="t" r="r" b="b"/>
            <a:pathLst>
              <a:path w="9347200" h="120000" extrusionOk="0">
                <a:moveTo>
                  <a:pt x="0" y="0"/>
                </a:moveTo>
                <a:lnTo>
                  <a:pt x="9347200" y="0"/>
                </a:lnTo>
              </a:path>
            </a:pathLst>
          </a:custGeom>
          <a:noFill/>
          <a:ln w="9525" cap="flat" cmpd="sng">
            <a:solidFill>
              <a:srgbClr val="004165"/>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2" name="Google Shape;22;p25"/>
          <p:cNvSpPr/>
          <p:nvPr/>
        </p:nvSpPr>
        <p:spPr>
          <a:xfrm>
            <a:off x="4704715" y="1835149"/>
            <a:ext cx="187325" cy="224790"/>
          </a:xfrm>
          <a:custGeom>
            <a:avLst/>
            <a:gdLst/>
            <a:ahLst/>
            <a:cxnLst/>
            <a:rect l="l" t="t" r="r" b="b"/>
            <a:pathLst>
              <a:path w="187325" h="224789" extrusionOk="0">
                <a:moveTo>
                  <a:pt x="187020" y="0"/>
                </a:moveTo>
                <a:lnTo>
                  <a:pt x="0" y="0"/>
                </a:lnTo>
                <a:lnTo>
                  <a:pt x="0" y="45720"/>
                </a:lnTo>
                <a:lnTo>
                  <a:pt x="68681" y="45720"/>
                </a:lnTo>
                <a:lnTo>
                  <a:pt x="68681" y="224790"/>
                </a:lnTo>
                <a:lnTo>
                  <a:pt x="118351" y="224790"/>
                </a:lnTo>
                <a:lnTo>
                  <a:pt x="118351" y="45720"/>
                </a:lnTo>
                <a:lnTo>
                  <a:pt x="187020" y="45720"/>
                </a:lnTo>
                <a:lnTo>
                  <a:pt x="187020" y="0"/>
                </a:lnTo>
                <a:close/>
              </a:path>
            </a:pathLst>
          </a:custGeom>
          <a:solidFill>
            <a:srgbClr val="003F6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3" name="Google Shape;23;p25"/>
          <p:cNvPicPr preferRelativeResize="0"/>
          <p:nvPr/>
        </p:nvPicPr>
        <p:blipFill rotWithShape="1">
          <a:blip r:embed="rId2">
            <a:alphaModFix/>
          </a:blip>
          <a:srcRect/>
          <a:stretch/>
        </p:blipFill>
        <p:spPr>
          <a:xfrm>
            <a:off x="4918405" y="1830809"/>
            <a:ext cx="497837" cy="232496"/>
          </a:xfrm>
          <a:prstGeom prst="rect">
            <a:avLst/>
          </a:prstGeom>
          <a:noFill/>
          <a:ln>
            <a:noFill/>
          </a:ln>
        </p:spPr>
      </p:pic>
      <p:pic>
        <p:nvPicPr>
          <p:cNvPr id="24" name="Google Shape;24;p25"/>
          <p:cNvPicPr preferRelativeResize="0"/>
          <p:nvPr/>
        </p:nvPicPr>
        <p:blipFill rotWithShape="1">
          <a:blip r:embed="rId3">
            <a:alphaModFix/>
          </a:blip>
          <a:srcRect/>
          <a:stretch/>
        </p:blipFill>
        <p:spPr>
          <a:xfrm>
            <a:off x="5440680" y="1831439"/>
            <a:ext cx="178642" cy="231244"/>
          </a:xfrm>
          <a:prstGeom prst="rect">
            <a:avLst/>
          </a:prstGeom>
          <a:noFill/>
          <a:ln>
            <a:noFill/>
          </a:ln>
        </p:spPr>
      </p:pic>
      <p:sp>
        <p:nvSpPr>
          <p:cNvPr id="25" name="Google Shape;25;p25"/>
          <p:cNvSpPr/>
          <p:nvPr/>
        </p:nvSpPr>
        <p:spPr>
          <a:xfrm>
            <a:off x="5649785" y="1835149"/>
            <a:ext cx="187325" cy="224790"/>
          </a:xfrm>
          <a:custGeom>
            <a:avLst/>
            <a:gdLst/>
            <a:ahLst/>
            <a:cxnLst/>
            <a:rect l="l" t="t" r="r" b="b"/>
            <a:pathLst>
              <a:path w="187325" h="224789" extrusionOk="0">
                <a:moveTo>
                  <a:pt x="187071" y="0"/>
                </a:moveTo>
                <a:lnTo>
                  <a:pt x="0" y="0"/>
                </a:lnTo>
                <a:lnTo>
                  <a:pt x="0" y="45720"/>
                </a:lnTo>
                <a:lnTo>
                  <a:pt x="68719" y="45720"/>
                </a:lnTo>
                <a:lnTo>
                  <a:pt x="68719" y="224790"/>
                </a:lnTo>
                <a:lnTo>
                  <a:pt x="118364" y="224790"/>
                </a:lnTo>
                <a:lnTo>
                  <a:pt x="118364" y="45720"/>
                </a:lnTo>
                <a:lnTo>
                  <a:pt x="187071" y="45720"/>
                </a:lnTo>
                <a:lnTo>
                  <a:pt x="187071" y="0"/>
                </a:lnTo>
                <a:close/>
              </a:path>
            </a:pathLst>
          </a:custGeom>
          <a:solidFill>
            <a:srgbClr val="003F6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26" name="Google Shape;26;p25"/>
          <p:cNvPicPr preferRelativeResize="0"/>
          <p:nvPr/>
        </p:nvPicPr>
        <p:blipFill rotWithShape="1">
          <a:blip r:embed="rId4">
            <a:alphaModFix/>
          </a:blip>
          <a:srcRect/>
          <a:stretch/>
        </p:blipFill>
        <p:spPr>
          <a:xfrm>
            <a:off x="5883202" y="1834654"/>
            <a:ext cx="225733" cy="224805"/>
          </a:xfrm>
          <a:prstGeom prst="rect">
            <a:avLst/>
          </a:prstGeom>
          <a:noFill/>
          <a:ln>
            <a:noFill/>
          </a:ln>
        </p:spPr>
      </p:pic>
      <p:pic>
        <p:nvPicPr>
          <p:cNvPr id="27" name="Google Shape;27;p25"/>
          <p:cNvPicPr preferRelativeResize="0"/>
          <p:nvPr/>
        </p:nvPicPr>
        <p:blipFill rotWithShape="1">
          <a:blip r:embed="rId5">
            <a:alphaModFix/>
          </a:blip>
          <a:srcRect/>
          <a:stretch/>
        </p:blipFill>
        <p:spPr>
          <a:xfrm>
            <a:off x="6152098" y="1833026"/>
            <a:ext cx="239256" cy="226438"/>
          </a:xfrm>
          <a:prstGeom prst="rect">
            <a:avLst/>
          </a:prstGeom>
          <a:noFill/>
          <a:ln>
            <a:noFill/>
          </a:ln>
        </p:spPr>
      </p:pic>
      <p:pic>
        <p:nvPicPr>
          <p:cNvPr id="28" name="Google Shape;28;p25"/>
          <p:cNvPicPr preferRelativeResize="0"/>
          <p:nvPr/>
        </p:nvPicPr>
        <p:blipFill rotWithShape="1">
          <a:blip r:embed="rId6">
            <a:alphaModFix/>
          </a:blip>
          <a:srcRect/>
          <a:stretch/>
        </p:blipFill>
        <p:spPr>
          <a:xfrm>
            <a:off x="6415810" y="1831438"/>
            <a:ext cx="178648" cy="231244"/>
          </a:xfrm>
          <a:prstGeom prst="rect">
            <a:avLst/>
          </a:prstGeom>
          <a:noFill/>
          <a:ln>
            <a:noFill/>
          </a:ln>
        </p:spPr>
      </p:pic>
      <p:sp>
        <p:nvSpPr>
          <p:cNvPr id="29" name="Google Shape;29;p25"/>
          <p:cNvSpPr/>
          <p:nvPr/>
        </p:nvSpPr>
        <p:spPr>
          <a:xfrm>
            <a:off x="6624917" y="1835149"/>
            <a:ext cx="187325" cy="224790"/>
          </a:xfrm>
          <a:custGeom>
            <a:avLst/>
            <a:gdLst/>
            <a:ahLst/>
            <a:cxnLst/>
            <a:rect l="l" t="t" r="r" b="b"/>
            <a:pathLst>
              <a:path w="187325" h="224789" extrusionOk="0">
                <a:moveTo>
                  <a:pt x="187045" y="0"/>
                </a:moveTo>
                <a:lnTo>
                  <a:pt x="0" y="0"/>
                </a:lnTo>
                <a:lnTo>
                  <a:pt x="0" y="45720"/>
                </a:lnTo>
                <a:lnTo>
                  <a:pt x="68707" y="45720"/>
                </a:lnTo>
                <a:lnTo>
                  <a:pt x="68707" y="224790"/>
                </a:lnTo>
                <a:lnTo>
                  <a:pt x="118389" y="224790"/>
                </a:lnTo>
                <a:lnTo>
                  <a:pt x="118389" y="45720"/>
                </a:lnTo>
                <a:lnTo>
                  <a:pt x="187045" y="45720"/>
                </a:lnTo>
                <a:lnTo>
                  <a:pt x="187045" y="0"/>
                </a:lnTo>
                <a:close/>
              </a:path>
            </a:pathLst>
          </a:custGeom>
          <a:solidFill>
            <a:srgbClr val="003F6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 name="Google Shape;30;p25"/>
          <p:cNvSpPr/>
          <p:nvPr/>
        </p:nvSpPr>
        <p:spPr>
          <a:xfrm>
            <a:off x="6858330" y="1835149"/>
            <a:ext cx="172085" cy="224790"/>
          </a:xfrm>
          <a:custGeom>
            <a:avLst/>
            <a:gdLst/>
            <a:ahLst/>
            <a:cxnLst/>
            <a:rect l="l" t="t" r="r" b="b"/>
            <a:pathLst>
              <a:path w="172084" h="224789" extrusionOk="0">
                <a:moveTo>
                  <a:pt x="171881" y="180340"/>
                </a:moveTo>
                <a:lnTo>
                  <a:pt x="49314" y="180340"/>
                </a:lnTo>
                <a:lnTo>
                  <a:pt x="49314" y="133350"/>
                </a:lnTo>
                <a:lnTo>
                  <a:pt x="155752" y="133350"/>
                </a:lnTo>
                <a:lnTo>
                  <a:pt x="155752" y="88900"/>
                </a:lnTo>
                <a:lnTo>
                  <a:pt x="49314" y="88900"/>
                </a:lnTo>
                <a:lnTo>
                  <a:pt x="49314" y="43180"/>
                </a:lnTo>
                <a:lnTo>
                  <a:pt x="170256" y="43180"/>
                </a:lnTo>
                <a:lnTo>
                  <a:pt x="170256" y="0"/>
                </a:lnTo>
                <a:lnTo>
                  <a:pt x="0" y="0"/>
                </a:lnTo>
                <a:lnTo>
                  <a:pt x="0" y="43180"/>
                </a:lnTo>
                <a:lnTo>
                  <a:pt x="0" y="88900"/>
                </a:lnTo>
                <a:lnTo>
                  <a:pt x="0" y="133350"/>
                </a:lnTo>
                <a:lnTo>
                  <a:pt x="0" y="180340"/>
                </a:lnTo>
                <a:lnTo>
                  <a:pt x="0" y="224790"/>
                </a:lnTo>
                <a:lnTo>
                  <a:pt x="171881" y="224790"/>
                </a:lnTo>
                <a:lnTo>
                  <a:pt x="171881" y="180340"/>
                </a:lnTo>
                <a:close/>
              </a:path>
            </a:pathLst>
          </a:custGeom>
          <a:solidFill>
            <a:srgbClr val="003F6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1" name="Google Shape;31;p25"/>
          <p:cNvPicPr preferRelativeResize="0"/>
          <p:nvPr/>
        </p:nvPicPr>
        <p:blipFill rotWithShape="1">
          <a:blip r:embed="rId7">
            <a:alphaModFix/>
          </a:blip>
          <a:srcRect/>
          <a:stretch/>
        </p:blipFill>
        <p:spPr>
          <a:xfrm>
            <a:off x="7082652" y="1834652"/>
            <a:ext cx="195082" cy="224812"/>
          </a:xfrm>
          <a:prstGeom prst="rect">
            <a:avLst/>
          </a:prstGeom>
          <a:noFill/>
          <a:ln>
            <a:noFill/>
          </a:ln>
        </p:spPr>
      </p:pic>
      <p:pic>
        <p:nvPicPr>
          <p:cNvPr id="32" name="Google Shape;32;p25"/>
          <p:cNvPicPr preferRelativeResize="0"/>
          <p:nvPr/>
        </p:nvPicPr>
        <p:blipFill rotWithShape="1">
          <a:blip r:embed="rId8">
            <a:alphaModFix/>
          </a:blip>
          <a:srcRect/>
          <a:stretch/>
        </p:blipFill>
        <p:spPr>
          <a:xfrm>
            <a:off x="7308645" y="1831438"/>
            <a:ext cx="178634" cy="231244"/>
          </a:xfrm>
          <a:prstGeom prst="rect">
            <a:avLst/>
          </a:prstGeom>
          <a:noFill/>
          <a:ln>
            <a:noFill/>
          </a:ln>
        </p:spPr>
      </p:pic>
      <p:sp>
        <p:nvSpPr>
          <p:cNvPr id="33" name="Google Shape;33;p25"/>
          <p:cNvSpPr/>
          <p:nvPr/>
        </p:nvSpPr>
        <p:spPr>
          <a:xfrm>
            <a:off x="7138657" y="2115588"/>
            <a:ext cx="29845" cy="29845"/>
          </a:xfrm>
          <a:custGeom>
            <a:avLst/>
            <a:gdLst/>
            <a:ahLst/>
            <a:cxnLst/>
            <a:rect l="l" t="t" r="r" b="b"/>
            <a:pathLst>
              <a:path w="29845" h="29844" extrusionOk="0">
                <a:moveTo>
                  <a:pt x="23040" y="0"/>
                </a:moveTo>
                <a:lnTo>
                  <a:pt x="6521" y="0"/>
                </a:lnTo>
                <a:lnTo>
                  <a:pt x="81" y="6663"/>
                </a:lnTo>
                <a:lnTo>
                  <a:pt x="0" y="22868"/>
                </a:lnTo>
                <a:lnTo>
                  <a:pt x="6436" y="29532"/>
                </a:lnTo>
                <a:lnTo>
                  <a:pt x="22962" y="29532"/>
                </a:lnTo>
                <a:lnTo>
                  <a:pt x="24506" y="27934"/>
                </a:lnTo>
                <a:lnTo>
                  <a:pt x="7284" y="27934"/>
                </a:lnTo>
                <a:lnTo>
                  <a:pt x="1689" y="22024"/>
                </a:lnTo>
                <a:lnTo>
                  <a:pt x="1762" y="7514"/>
                </a:lnTo>
                <a:lnTo>
                  <a:pt x="7369" y="1604"/>
                </a:lnTo>
                <a:lnTo>
                  <a:pt x="24591" y="1604"/>
                </a:lnTo>
                <a:lnTo>
                  <a:pt x="23040" y="0"/>
                </a:lnTo>
                <a:close/>
              </a:path>
              <a:path w="29845" h="29844" extrusionOk="0">
                <a:moveTo>
                  <a:pt x="24591" y="1604"/>
                </a:moveTo>
                <a:lnTo>
                  <a:pt x="22199" y="1604"/>
                </a:lnTo>
                <a:lnTo>
                  <a:pt x="27788" y="7514"/>
                </a:lnTo>
                <a:lnTo>
                  <a:pt x="27709" y="22024"/>
                </a:lnTo>
                <a:lnTo>
                  <a:pt x="22114" y="27934"/>
                </a:lnTo>
                <a:lnTo>
                  <a:pt x="24506" y="27934"/>
                </a:lnTo>
                <a:lnTo>
                  <a:pt x="29402" y="22868"/>
                </a:lnTo>
                <a:lnTo>
                  <a:pt x="29484" y="6663"/>
                </a:lnTo>
                <a:lnTo>
                  <a:pt x="24591" y="1604"/>
                </a:lnTo>
                <a:close/>
              </a:path>
              <a:path w="29845" h="29844" extrusionOk="0">
                <a:moveTo>
                  <a:pt x="19062" y="7001"/>
                </a:moveTo>
                <a:lnTo>
                  <a:pt x="8980" y="7001"/>
                </a:lnTo>
                <a:lnTo>
                  <a:pt x="8980" y="21940"/>
                </a:lnTo>
                <a:lnTo>
                  <a:pt x="11856" y="21940"/>
                </a:lnTo>
                <a:lnTo>
                  <a:pt x="11856" y="16795"/>
                </a:lnTo>
                <a:lnTo>
                  <a:pt x="18402" y="16795"/>
                </a:lnTo>
                <a:lnTo>
                  <a:pt x="18045" y="16289"/>
                </a:lnTo>
                <a:lnTo>
                  <a:pt x="20079" y="15698"/>
                </a:lnTo>
                <a:lnTo>
                  <a:pt x="21280" y="14432"/>
                </a:lnTo>
                <a:lnTo>
                  <a:pt x="11856" y="14432"/>
                </a:lnTo>
                <a:lnTo>
                  <a:pt x="11856" y="9541"/>
                </a:lnTo>
                <a:lnTo>
                  <a:pt x="21521" y="9541"/>
                </a:lnTo>
                <a:lnTo>
                  <a:pt x="21521" y="8605"/>
                </a:lnTo>
                <a:lnTo>
                  <a:pt x="19062" y="7001"/>
                </a:lnTo>
                <a:close/>
              </a:path>
              <a:path w="29845" h="29844" extrusionOk="0">
                <a:moveTo>
                  <a:pt x="18402" y="16795"/>
                </a:moveTo>
                <a:lnTo>
                  <a:pt x="14999" y="16795"/>
                </a:lnTo>
                <a:lnTo>
                  <a:pt x="18554" y="21940"/>
                </a:lnTo>
                <a:lnTo>
                  <a:pt x="22030" y="21940"/>
                </a:lnTo>
                <a:lnTo>
                  <a:pt x="18402" y="16795"/>
                </a:lnTo>
                <a:close/>
              </a:path>
              <a:path w="29845" h="29844" extrusionOk="0">
                <a:moveTo>
                  <a:pt x="21521" y="9541"/>
                </a:moveTo>
                <a:lnTo>
                  <a:pt x="17452" y="9541"/>
                </a:lnTo>
                <a:lnTo>
                  <a:pt x="18554" y="10378"/>
                </a:lnTo>
                <a:lnTo>
                  <a:pt x="18554" y="13411"/>
                </a:lnTo>
                <a:lnTo>
                  <a:pt x="17452" y="14432"/>
                </a:lnTo>
                <a:lnTo>
                  <a:pt x="21280" y="14432"/>
                </a:lnTo>
                <a:lnTo>
                  <a:pt x="21521" y="14178"/>
                </a:lnTo>
                <a:lnTo>
                  <a:pt x="21521" y="9541"/>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25"/>
          <p:cNvSpPr/>
          <p:nvPr/>
        </p:nvSpPr>
        <p:spPr>
          <a:xfrm>
            <a:off x="5023563" y="2113776"/>
            <a:ext cx="17145" cy="145415"/>
          </a:xfrm>
          <a:custGeom>
            <a:avLst/>
            <a:gdLst/>
            <a:ahLst/>
            <a:cxnLst/>
            <a:rect l="l" t="t" r="r" b="b"/>
            <a:pathLst>
              <a:path w="17145" h="145414" extrusionOk="0">
                <a:moveTo>
                  <a:pt x="16701" y="0"/>
                </a:moveTo>
                <a:lnTo>
                  <a:pt x="97" y="0"/>
                </a:lnTo>
                <a:lnTo>
                  <a:pt x="0" y="145129"/>
                </a:lnTo>
                <a:lnTo>
                  <a:pt x="16207" y="145129"/>
                </a:lnTo>
                <a:lnTo>
                  <a:pt x="16701" y="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5" name="Google Shape;35;p25"/>
          <p:cNvPicPr preferRelativeResize="0"/>
          <p:nvPr/>
        </p:nvPicPr>
        <p:blipFill rotWithShape="1">
          <a:blip r:embed="rId9">
            <a:alphaModFix/>
          </a:blip>
          <a:srcRect/>
          <a:stretch/>
        </p:blipFill>
        <p:spPr>
          <a:xfrm>
            <a:off x="5115001" y="2113776"/>
            <a:ext cx="123489" cy="145129"/>
          </a:xfrm>
          <a:prstGeom prst="rect">
            <a:avLst/>
          </a:prstGeom>
          <a:noFill/>
          <a:ln>
            <a:noFill/>
          </a:ln>
        </p:spPr>
      </p:pic>
      <p:sp>
        <p:nvSpPr>
          <p:cNvPr id="36" name="Google Shape;36;p25"/>
          <p:cNvSpPr/>
          <p:nvPr/>
        </p:nvSpPr>
        <p:spPr>
          <a:xfrm>
            <a:off x="5301653" y="2113279"/>
            <a:ext cx="114935" cy="146050"/>
          </a:xfrm>
          <a:custGeom>
            <a:avLst/>
            <a:gdLst/>
            <a:ahLst/>
            <a:cxnLst/>
            <a:rect l="l" t="t" r="r" b="b"/>
            <a:pathLst>
              <a:path w="114935" h="146050" extrusionOk="0">
                <a:moveTo>
                  <a:pt x="114566" y="0"/>
                </a:moveTo>
                <a:lnTo>
                  <a:pt x="0" y="0"/>
                </a:lnTo>
                <a:lnTo>
                  <a:pt x="0" y="15240"/>
                </a:lnTo>
                <a:lnTo>
                  <a:pt x="48895" y="15240"/>
                </a:lnTo>
                <a:lnTo>
                  <a:pt x="48895" y="146050"/>
                </a:lnTo>
                <a:lnTo>
                  <a:pt x="65620" y="146050"/>
                </a:lnTo>
                <a:lnTo>
                  <a:pt x="65620" y="15240"/>
                </a:lnTo>
                <a:lnTo>
                  <a:pt x="114566" y="15240"/>
                </a:lnTo>
                <a:lnTo>
                  <a:pt x="114566" y="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 name="Google Shape;37;p25"/>
          <p:cNvSpPr/>
          <p:nvPr/>
        </p:nvSpPr>
        <p:spPr>
          <a:xfrm>
            <a:off x="5479478" y="2113279"/>
            <a:ext cx="106680" cy="144780"/>
          </a:xfrm>
          <a:custGeom>
            <a:avLst/>
            <a:gdLst/>
            <a:ahLst/>
            <a:cxnLst/>
            <a:rect l="l" t="t" r="r" b="b"/>
            <a:pathLst>
              <a:path w="106679" h="144780" extrusionOk="0">
                <a:moveTo>
                  <a:pt x="106426" y="130810"/>
                </a:moveTo>
                <a:lnTo>
                  <a:pt x="16573" y="130810"/>
                </a:lnTo>
                <a:lnTo>
                  <a:pt x="16573" y="80010"/>
                </a:lnTo>
                <a:lnTo>
                  <a:pt x="96062" y="80010"/>
                </a:lnTo>
                <a:lnTo>
                  <a:pt x="96062" y="64770"/>
                </a:lnTo>
                <a:lnTo>
                  <a:pt x="16573" y="64770"/>
                </a:lnTo>
                <a:lnTo>
                  <a:pt x="16573" y="15240"/>
                </a:lnTo>
                <a:lnTo>
                  <a:pt x="105397" y="15240"/>
                </a:lnTo>
                <a:lnTo>
                  <a:pt x="105397" y="0"/>
                </a:lnTo>
                <a:lnTo>
                  <a:pt x="0" y="0"/>
                </a:lnTo>
                <a:lnTo>
                  <a:pt x="0" y="15240"/>
                </a:lnTo>
                <a:lnTo>
                  <a:pt x="0" y="64770"/>
                </a:lnTo>
                <a:lnTo>
                  <a:pt x="0" y="80010"/>
                </a:lnTo>
                <a:lnTo>
                  <a:pt x="0" y="130810"/>
                </a:lnTo>
                <a:lnTo>
                  <a:pt x="0" y="144780"/>
                </a:lnTo>
                <a:lnTo>
                  <a:pt x="106426" y="144780"/>
                </a:lnTo>
                <a:lnTo>
                  <a:pt x="106426" y="13081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8" name="Google Shape;38;p25"/>
          <p:cNvPicPr preferRelativeResize="0"/>
          <p:nvPr/>
        </p:nvPicPr>
        <p:blipFill rotWithShape="1">
          <a:blip r:embed="rId10">
            <a:alphaModFix/>
          </a:blip>
          <a:srcRect/>
          <a:stretch/>
        </p:blipFill>
        <p:spPr>
          <a:xfrm>
            <a:off x="5651370" y="2113774"/>
            <a:ext cx="120846" cy="145130"/>
          </a:xfrm>
          <a:prstGeom prst="rect">
            <a:avLst/>
          </a:prstGeom>
          <a:noFill/>
          <a:ln>
            <a:noFill/>
          </a:ln>
        </p:spPr>
      </p:pic>
      <p:pic>
        <p:nvPicPr>
          <p:cNvPr id="39" name="Google Shape;39;p25"/>
          <p:cNvPicPr preferRelativeResize="0"/>
          <p:nvPr/>
        </p:nvPicPr>
        <p:blipFill rotWithShape="1">
          <a:blip r:embed="rId11">
            <a:alphaModFix/>
          </a:blip>
          <a:srcRect/>
          <a:stretch/>
        </p:blipFill>
        <p:spPr>
          <a:xfrm>
            <a:off x="5834386" y="2113776"/>
            <a:ext cx="123560" cy="145129"/>
          </a:xfrm>
          <a:prstGeom prst="rect">
            <a:avLst/>
          </a:prstGeom>
          <a:noFill/>
          <a:ln>
            <a:noFill/>
          </a:ln>
        </p:spPr>
      </p:pic>
      <p:pic>
        <p:nvPicPr>
          <p:cNvPr id="40" name="Google Shape;40;p25"/>
          <p:cNvPicPr preferRelativeResize="0"/>
          <p:nvPr/>
        </p:nvPicPr>
        <p:blipFill rotWithShape="1">
          <a:blip r:embed="rId12">
            <a:alphaModFix/>
          </a:blip>
          <a:srcRect/>
          <a:stretch/>
        </p:blipFill>
        <p:spPr>
          <a:xfrm>
            <a:off x="6019011" y="2112732"/>
            <a:ext cx="148281" cy="146171"/>
          </a:xfrm>
          <a:prstGeom prst="rect">
            <a:avLst/>
          </a:prstGeom>
          <a:noFill/>
          <a:ln>
            <a:noFill/>
          </a:ln>
        </p:spPr>
      </p:pic>
      <p:sp>
        <p:nvSpPr>
          <p:cNvPr id="41" name="Google Shape;41;p25"/>
          <p:cNvSpPr/>
          <p:nvPr/>
        </p:nvSpPr>
        <p:spPr>
          <a:xfrm>
            <a:off x="6199327" y="2113279"/>
            <a:ext cx="114935" cy="146050"/>
          </a:xfrm>
          <a:custGeom>
            <a:avLst/>
            <a:gdLst/>
            <a:ahLst/>
            <a:cxnLst/>
            <a:rect l="l" t="t" r="r" b="b"/>
            <a:pathLst>
              <a:path w="114935" h="146050" extrusionOk="0">
                <a:moveTo>
                  <a:pt x="114579" y="0"/>
                </a:moveTo>
                <a:lnTo>
                  <a:pt x="0" y="0"/>
                </a:lnTo>
                <a:lnTo>
                  <a:pt x="0" y="15240"/>
                </a:lnTo>
                <a:lnTo>
                  <a:pt x="48856" y="15240"/>
                </a:lnTo>
                <a:lnTo>
                  <a:pt x="48856" y="146050"/>
                </a:lnTo>
                <a:lnTo>
                  <a:pt x="65532" y="146050"/>
                </a:lnTo>
                <a:lnTo>
                  <a:pt x="65532" y="15240"/>
                </a:lnTo>
                <a:lnTo>
                  <a:pt x="114579" y="15240"/>
                </a:lnTo>
                <a:lnTo>
                  <a:pt x="114579" y="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25"/>
          <p:cNvSpPr/>
          <p:nvPr/>
        </p:nvSpPr>
        <p:spPr>
          <a:xfrm>
            <a:off x="6378609" y="2113774"/>
            <a:ext cx="16510" cy="145415"/>
          </a:xfrm>
          <a:custGeom>
            <a:avLst/>
            <a:gdLst/>
            <a:ahLst/>
            <a:cxnLst/>
            <a:rect l="l" t="t" r="r" b="b"/>
            <a:pathLst>
              <a:path w="16510" h="145414" extrusionOk="0">
                <a:moveTo>
                  <a:pt x="16433" y="0"/>
                </a:moveTo>
                <a:lnTo>
                  <a:pt x="0" y="0"/>
                </a:lnTo>
                <a:lnTo>
                  <a:pt x="0" y="145130"/>
                </a:lnTo>
                <a:lnTo>
                  <a:pt x="16433" y="145130"/>
                </a:lnTo>
                <a:lnTo>
                  <a:pt x="16433" y="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43" name="Google Shape;43;p25"/>
          <p:cNvPicPr preferRelativeResize="0"/>
          <p:nvPr/>
        </p:nvPicPr>
        <p:blipFill rotWithShape="1">
          <a:blip r:embed="rId13">
            <a:alphaModFix/>
          </a:blip>
          <a:srcRect/>
          <a:stretch/>
        </p:blipFill>
        <p:spPr>
          <a:xfrm>
            <a:off x="6463734" y="2111286"/>
            <a:ext cx="148570" cy="148141"/>
          </a:xfrm>
          <a:prstGeom prst="rect">
            <a:avLst/>
          </a:prstGeom>
          <a:noFill/>
          <a:ln>
            <a:noFill/>
          </a:ln>
        </p:spPr>
      </p:pic>
      <p:pic>
        <p:nvPicPr>
          <p:cNvPr id="44" name="Google Shape;44;p25"/>
          <p:cNvPicPr preferRelativeResize="0"/>
          <p:nvPr/>
        </p:nvPicPr>
        <p:blipFill rotWithShape="1">
          <a:blip r:embed="rId14">
            <a:alphaModFix/>
          </a:blip>
          <a:srcRect/>
          <a:stretch/>
        </p:blipFill>
        <p:spPr>
          <a:xfrm>
            <a:off x="6679534" y="2113776"/>
            <a:ext cx="123489" cy="145129"/>
          </a:xfrm>
          <a:prstGeom prst="rect">
            <a:avLst/>
          </a:prstGeom>
          <a:noFill/>
          <a:ln>
            <a:noFill/>
          </a:ln>
        </p:spPr>
      </p:pic>
      <p:pic>
        <p:nvPicPr>
          <p:cNvPr id="45" name="Google Shape;45;p25"/>
          <p:cNvPicPr preferRelativeResize="0"/>
          <p:nvPr/>
        </p:nvPicPr>
        <p:blipFill rotWithShape="1">
          <a:blip r:embed="rId15">
            <a:alphaModFix/>
          </a:blip>
          <a:srcRect/>
          <a:stretch/>
        </p:blipFill>
        <p:spPr>
          <a:xfrm>
            <a:off x="6864156" y="2112730"/>
            <a:ext cx="148310" cy="146178"/>
          </a:xfrm>
          <a:prstGeom prst="rect">
            <a:avLst/>
          </a:prstGeom>
          <a:noFill/>
          <a:ln>
            <a:noFill/>
          </a:ln>
        </p:spPr>
      </p:pic>
      <p:sp>
        <p:nvSpPr>
          <p:cNvPr id="46" name="Google Shape;46;p25"/>
          <p:cNvSpPr/>
          <p:nvPr/>
        </p:nvSpPr>
        <p:spPr>
          <a:xfrm>
            <a:off x="7073557" y="2113279"/>
            <a:ext cx="99060" cy="146050"/>
          </a:xfrm>
          <a:custGeom>
            <a:avLst/>
            <a:gdLst/>
            <a:ahLst/>
            <a:cxnLst/>
            <a:rect l="l" t="t" r="r" b="b"/>
            <a:pathLst>
              <a:path w="99059" h="146050" extrusionOk="0">
                <a:moveTo>
                  <a:pt x="98590" y="130810"/>
                </a:moveTo>
                <a:lnTo>
                  <a:pt x="16433" y="130810"/>
                </a:lnTo>
                <a:lnTo>
                  <a:pt x="16433" y="0"/>
                </a:lnTo>
                <a:lnTo>
                  <a:pt x="0" y="0"/>
                </a:lnTo>
                <a:lnTo>
                  <a:pt x="0" y="130810"/>
                </a:lnTo>
                <a:lnTo>
                  <a:pt x="0" y="146050"/>
                </a:lnTo>
                <a:lnTo>
                  <a:pt x="98590" y="146050"/>
                </a:lnTo>
                <a:lnTo>
                  <a:pt x="98590" y="130810"/>
                </a:lnTo>
                <a:close/>
              </a:path>
            </a:pathLst>
          </a:custGeom>
          <a:solidFill>
            <a:srgbClr val="770C29"/>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47;p25"/>
          <p:cNvSpPr txBox="1">
            <a:spLocks noGrp="1"/>
          </p:cNvSpPr>
          <p:nvPr>
            <p:ph type="title"/>
          </p:nvPr>
        </p:nvSpPr>
        <p:spPr>
          <a:xfrm>
            <a:off x="356674" y="298195"/>
            <a:ext cx="11478651" cy="57404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600" b="1" i="0">
                <a:solidFill>
                  <a:srgbClr val="33333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5"/>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5"/>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5"/>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1"/>
        <p:cNvGrpSpPr/>
        <p:nvPr/>
      </p:nvGrpSpPr>
      <p:grpSpPr>
        <a:xfrm>
          <a:off x="0" y="0"/>
          <a:ext cx="0" cy="0"/>
          <a:chOff x="0" y="0"/>
          <a:chExt cx="0" cy="0"/>
        </a:xfrm>
      </p:grpSpPr>
      <p:sp>
        <p:nvSpPr>
          <p:cNvPr id="52" name="Google Shape;52;p26"/>
          <p:cNvSpPr txBox="1">
            <a:spLocks noGrp="1"/>
          </p:cNvSpPr>
          <p:nvPr>
            <p:ph type="title"/>
          </p:nvPr>
        </p:nvSpPr>
        <p:spPr>
          <a:xfrm>
            <a:off x="356674" y="298195"/>
            <a:ext cx="11478651" cy="57404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600" b="1" i="0">
                <a:solidFill>
                  <a:srgbClr val="33333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6"/>
          <p:cNvSpPr txBox="1">
            <a:spLocks noGrp="1"/>
          </p:cNvSpPr>
          <p:nvPr>
            <p:ph type="body" idx="1"/>
          </p:nvPr>
        </p:nvSpPr>
        <p:spPr>
          <a:xfrm>
            <a:off x="356673" y="1423923"/>
            <a:ext cx="11478653" cy="206756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26"/>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6"/>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6"/>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57"/>
        <p:cNvGrpSpPr/>
        <p:nvPr/>
      </p:nvGrpSpPr>
      <p:grpSpPr>
        <a:xfrm>
          <a:off x="0" y="0"/>
          <a:ext cx="0" cy="0"/>
          <a:chOff x="0" y="0"/>
          <a:chExt cx="0" cy="0"/>
        </a:xfrm>
      </p:grpSpPr>
      <p:sp>
        <p:nvSpPr>
          <p:cNvPr id="58" name="Google Shape;58;p27"/>
          <p:cNvSpPr txBox="1">
            <a:spLocks noGrp="1"/>
          </p:cNvSpPr>
          <p:nvPr>
            <p:ph type="ctrTitle"/>
          </p:nvPr>
        </p:nvSpPr>
        <p:spPr>
          <a:xfrm>
            <a:off x="356674" y="298195"/>
            <a:ext cx="11478651" cy="57404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7"/>
          <p:cNvSpPr txBox="1">
            <a:spLocks noGrp="1"/>
          </p:cNvSpPr>
          <p:nvPr>
            <p:ph type="subTitle" idx="1"/>
          </p:nvPr>
        </p:nvSpPr>
        <p:spPr>
          <a:xfrm>
            <a:off x="1828800" y="3840480"/>
            <a:ext cx="8534400"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7"/>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7"/>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3"/>
        <p:cNvGrpSpPr/>
        <p:nvPr/>
      </p:nvGrpSpPr>
      <p:grpSpPr>
        <a:xfrm>
          <a:off x="0" y="0"/>
          <a:ext cx="0" cy="0"/>
          <a:chOff x="0" y="0"/>
          <a:chExt cx="0" cy="0"/>
        </a:xfrm>
      </p:grpSpPr>
      <p:sp>
        <p:nvSpPr>
          <p:cNvPr id="64" name="Google Shape;64;p28"/>
          <p:cNvSpPr txBox="1">
            <a:spLocks noGrp="1"/>
          </p:cNvSpPr>
          <p:nvPr>
            <p:ph type="title"/>
          </p:nvPr>
        </p:nvSpPr>
        <p:spPr>
          <a:xfrm>
            <a:off x="356674" y="298195"/>
            <a:ext cx="11478651" cy="57404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600" b="1" i="0">
                <a:solidFill>
                  <a:srgbClr val="33333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8"/>
          <p:cNvSpPr txBox="1">
            <a:spLocks noGrp="1"/>
          </p:cNvSpPr>
          <p:nvPr>
            <p:ph type="body" idx="1"/>
          </p:nvPr>
        </p:nvSpPr>
        <p:spPr>
          <a:xfrm>
            <a:off x="609600" y="1577340"/>
            <a:ext cx="530352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6" name="Google Shape;66;p28"/>
          <p:cNvSpPr txBox="1">
            <a:spLocks noGrp="1"/>
          </p:cNvSpPr>
          <p:nvPr>
            <p:ph type="body" idx="2"/>
          </p:nvPr>
        </p:nvSpPr>
        <p:spPr>
          <a:xfrm>
            <a:off x="6278880" y="1577340"/>
            <a:ext cx="530352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7" name="Google Shape;67;p28"/>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8"/>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8"/>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70"/>
        <p:cNvGrpSpPr/>
        <p:nvPr/>
      </p:nvGrpSpPr>
      <p:grpSpPr>
        <a:xfrm>
          <a:off x="0" y="0"/>
          <a:ext cx="0" cy="0"/>
          <a:chOff x="0" y="0"/>
          <a:chExt cx="0" cy="0"/>
        </a:xfrm>
      </p:grpSpPr>
      <p:sp>
        <p:nvSpPr>
          <p:cNvPr id="71" name="Google Shape;71;p29"/>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p:nvPr/>
        </p:nvSpPr>
        <p:spPr>
          <a:xfrm>
            <a:off x="0" y="0"/>
            <a:ext cx="12192000" cy="6858000"/>
          </a:xfrm>
          <a:custGeom>
            <a:avLst/>
            <a:gdLst/>
            <a:ahLst/>
            <a:cxnLst/>
            <a:rect l="l" t="t" r="r" b="b"/>
            <a:pathLst>
              <a:path w="12192000" h="6858000" extrusionOk="0">
                <a:moveTo>
                  <a:pt x="12192000" y="0"/>
                </a:moveTo>
                <a:lnTo>
                  <a:pt x="0" y="0"/>
                </a:lnTo>
                <a:lnTo>
                  <a:pt x="0" y="6857999"/>
                </a:lnTo>
                <a:lnTo>
                  <a:pt x="12192000" y="6857999"/>
                </a:lnTo>
                <a:lnTo>
                  <a:pt x="12192000" y="0"/>
                </a:lnTo>
                <a:close/>
              </a:path>
            </a:pathLst>
          </a:custGeom>
          <a:solidFill>
            <a:srgbClr val="F5F5F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1;p24"/>
          <p:cNvSpPr/>
          <p:nvPr/>
        </p:nvSpPr>
        <p:spPr>
          <a:xfrm>
            <a:off x="0" y="6212925"/>
            <a:ext cx="12192000" cy="645160"/>
          </a:xfrm>
          <a:custGeom>
            <a:avLst/>
            <a:gdLst/>
            <a:ahLst/>
            <a:cxnLst/>
            <a:rect l="l" t="t" r="r" b="b"/>
            <a:pathLst>
              <a:path w="12192000" h="645159" extrusionOk="0">
                <a:moveTo>
                  <a:pt x="12192000" y="0"/>
                </a:moveTo>
                <a:lnTo>
                  <a:pt x="0" y="0"/>
                </a:lnTo>
                <a:lnTo>
                  <a:pt x="0" y="645073"/>
                </a:lnTo>
                <a:lnTo>
                  <a:pt x="12192000" y="645073"/>
                </a:lnTo>
                <a:lnTo>
                  <a:pt x="12192000" y="0"/>
                </a:lnTo>
                <a:close/>
              </a:path>
            </a:pathLst>
          </a:custGeom>
          <a:solidFill>
            <a:srgbClr val="00416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2" name="Google Shape;12;p24"/>
          <p:cNvPicPr preferRelativeResize="0"/>
          <p:nvPr/>
        </p:nvPicPr>
        <p:blipFill rotWithShape="1">
          <a:blip r:embed="rId7">
            <a:alphaModFix/>
          </a:blip>
          <a:srcRect/>
          <a:stretch/>
        </p:blipFill>
        <p:spPr>
          <a:xfrm>
            <a:off x="313558" y="6316627"/>
            <a:ext cx="1773872" cy="404847"/>
          </a:xfrm>
          <a:prstGeom prst="rect">
            <a:avLst/>
          </a:prstGeom>
          <a:noFill/>
          <a:ln>
            <a:noFill/>
          </a:ln>
        </p:spPr>
      </p:pic>
      <p:sp>
        <p:nvSpPr>
          <p:cNvPr id="13" name="Google Shape;13;p24"/>
          <p:cNvSpPr/>
          <p:nvPr/>
        </p:nvSpPr>
        <p:spPr>
          <a:xfrm>
            <a:off x="406400" y="989879"/>
            <a:ext cx="711200" cy="0"/>
          </a:xfrm>
          <a:custGeom>
            <a:avLst/>
            <a:gdLst/>
            <a:ahLst/>
            <a:cxnLst/>
            <a:rect l="l" t="t" r="r" b="b"/>
            <a:pathLst>
              <a:path w="711200" h="120000" extrusionOk="0">
                <a:moveTo>
                  <a:pt x="0" y="0"/>
                </a:moveTo>
                <a:lnTo>
                  <a:pt x="711200" y="0"/>
                </a:lnTo>
              </a:path>
            </a:pathLst>
          </a:custGeom>
          <a:noFill/>
          <a:ln w="28575" cap="flat" cmpd="sng">
            <a:solidFill>
              <a:srgbClr val="8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24"/>
          <p:cNvSpPr txBox="1">
            <a:spLocks noGrp="1"/>
          </p:cNvSpPr>
          <p:nvPr>
            <p:ph type="title"/>
          </p:nvPr>
        </p:nvSpPr>
        <p:spPr>
          <a:xfrm>
            <a:off x="356674" y="298195"/>
            <a:ext cx="11478651" cy="57404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600" b="1" i="0" u="none" strike="noStrike" cap="none">
                <a:solidFill>
                  <a:srgbClr val="333333"/>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Google Shape;15;p24"/>
          <p:cNvSpPr txBox="1">
            <a:spLocks noGrp="1"/>
          </p:cNvSpPr>
          <p:nvPr>
            <p:ph type="body" idx="1"/>
          </p:nvPr>
        </p:nvSpPr>
        <p:spPr>
          <a:xfrm>
            <a:off x="356673" y="1423923"/>
            <a:ext cx="11478653" cy="206756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6" name="Google Shape;16;p24"/>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4"/>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4"/>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ist8tm.org/wp-content/uploads/2017/08/Club-Coach-Playbook.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oastmasters.org/resources/club-coach-troubleshooting-guid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oastmasterscdn.azureedge.net/medias/files/department-documents/club-documents/290-moments-of-truth/en/290b-moments-of-truth-char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oastmasters.org/resources/club-leadership-handboo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oastmasters.org/resources/master-your-meeting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oastmasters.org/resources/how-to-rebuild-a-toastmasters-club"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toastmasters.org/resources/membership-application-for-clubs-english"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toastmasters.org/resources/new-member-profile-shee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toastmasters.org/resources/membership-growth"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toastmasters.org/resources/distinguished-club-program-and-club-success-plan-portuguese"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oastmasters.org/resources/the-leader-as-a-coa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oastmasters.org/resources/club-coach-appointment-fo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toastmasters.org/ClubCoachProgra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title"/>
          </p:nvPr>
        </p:nvSpPr>
        <p:spPr>
          <a:xfrm>
            <a:off x="2368550" y="3155695"/>
            <a:ext cx="7454265" cy="2875146"/>
          </a:xfrm>
          <a:prstGeom prst="rect">
            <a:avLst/>
          </a:prstGeom>
          <a:noFill/>
          <a:ln>
            <a:noFill/>
          </a:ln>
        </p:spPr>
        <p:txBody>
          <a:bodyPr spcFirstLastPara="1" wrap="square" lIns="0" tIns="12700" rIns="0" bIns="0" anchor="t" anchorCtr="0">
            <a:spAutoFit/>
          </a:bodyPr>
          <a:lstStyle/>
          <a:p>
            <a:pPr marL="12700" lvl="0" indent="0" algn="ctr" rtl="0">
              <a:lnSpc>
                <a:spcPct val="100000"/>
              </a:lnSpc>
              <a:spcBef>
                <a:spcPts val="0"/>
              </a:spcBef>
              <a:spcAft>
                <a:spcPts val="0"/>
              </a:spcAft>
              <a:buNone/>
            </a:pPr>
            <a:r>
              <a:rPr lang="en-US" sz="4500"/>
              <a:t>The First Class Club Coach</a:t>
            </a:r>
            <a:br>
              <a:rPr lang="en-US" sz="4500"/>
            </a:br>
            <a:br>
              <a:rPr lang="en-US" sz="4500"/>
            </a:br>
            <a:r>
              <a:rPr lang="en-US" sz="3200"/>
              <a:t>Jim Kearney</a:t>
            </a:r>
            <a:br>
              <a:rPr lang="en-US" sz="3200"/>
            </a:br>
            <a:r>
              <a:rPr lang="en-US" sz="3200"/>
              <a:t>818-636-5547</a:t>
            </a:r>
            <a:br>
              <a:rPr lang="en-US" sz="3200"/>
            </a:br>
            <a:r>
              <a:rPr lang="en-US" sz="3200"/>
              <a:t>jim_kearney@hotmail.com</a:t>
            </a:r>
            <a:endParaRPr sz="3200"/>
          </a:p>
        </p:txBody>
      </p:sp>
      <p:sp>
        <p:nvSpPr>
          <p:cNvPr id="79" name="Google Shape;79;p1"/>
          <p:cNvSpPr txBox="1"/>
          <p:nvPr/>
        </p:nvSpPr>
        <p:spPr>
          <a:xfrm>
            <a:off x="11520134" y="6487159"/>
            <a:ext cx="451484" cy="16256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900">
                <a:solidFill>
                  <a:srgbClr val="333333"/>
                </a:solidFill>
                <a:latin typeface="Arial"/>
                <a:ea typeface="Arial"/>
                <a:cs typeface="Arial"/>
                <a:sym typeface="Arial"/>
              </a:rPr>
              <a:t>218FCD</a:t>
            </a:r>
            <a:endParaRPr sz="900">
              <a:solidFill>
                <a:schemeClr val="dk1"/>
              </a:solidFill>
              <a:latin typeface="Arial"/>
              <a:ea typeface="Arial"/>
              <a:cs typeface="Arial"/>
              <a:sym typeface="Arial"/>
            </a:endParaRPr>
          </a:p>
        </p:txBody>
      </p:sp>
      <p:sp>
        <p:nvSpPr>
          <p:cNvPr id="80" name="Google Shape;80;p1"/>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6"/>
          <p:cNvSpPr txBox="1"/>
          <p:nvPr/>
        </p:nvSpPr>
        <p:spPr>
          <a:xfrm>
            <a:off x="228600" y="-1983"/>
            <a:ext cx="11049000" cy="1066800"/>
          </a:xfrm>
          <a:prstGeom prst="rect">
            <a:avLst/>
          </a:prstGeom>
          <a:noFill/>
          <a:ln>
            <a:noFill/>
          </a:ln>
          <a:effectLst>
            <a:outerShdw blurRad="63500" dist="17961" dir="2700000" algn="ctr" rotWithShape="0">
              <a:srgbClr val="808080">
                <a:alpha val="74901"/>
              </a:srgbClr>
            </a:outerShdw>
          </a:effectLst>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chemeClr val="dk1"/>
              </a:buClr>
              <a:buSzPts val="3530"/>
              <a:buFont typeface="Calibri"/>
              <a:buNone/>
            </a:pPr>
            <a:r>
              <a:rPr lang="en-US" sz="3530" b="1" i="0" u="none" strike="noStrike" cap="none">
                <a:solidFill>
                  <a:schemeClr val="dk1"/>
                </a:solidFill>
                <a:latin typeface="Calibri"/>
                <a:ea typeface="Calibri"/>
                <a:cs typeface="Calibri"/>
                <a:sym typeface="Calibri"/>
              </a:rPr>
              <a:t>Why do we need coaches?</a:t>
            </a:r>
            <a:endParaRPr sz="3493" b="1" i="0" u="none" strike="noStrike" cap="none">
              <a:solidFill>
                <a:schemeClr val="dk1"/>
              </a:solidFill>
              <a:latin typeface="Arial"/>
              <a:ea typeface="Arial"/>
              <a:cs typeface="Arial"/>
              <a:sym typeface="Arial"/>
            </a:endParaRPr>
          </a:p>
        </p:txBody>
      </p:sp>
      <p:sp>
        <p:nvSpPr>
          <p:cNvPr id="149" name="Google Shape;149;p6"/>
          <p:cNvSpPr txBox="1"/>
          <p:nvPr/>
        </p:nvSpPr>
        <p:spPr>
          <a:xfrm>
            <a:off x="2449952" y="1347678"/>
            <a:ext cx="5328957" cy="337238"/>
          </a:xfrm>
          <a:prstGeom prst="rect">
            <a:avLst/>
          </a:prstGeom>
          <a:noFill/>
          <a:ln>
            <a:noFill/>
          </a:ln>
        </p:spPr>
        <p:txBody>
          <a:bodyPr spcFirstLastPara="1" wrap="square" lIns="0" tIns="11200" rIns="0" bIns="0" anchor="t" anchorCtr="0">
            <a:spAutoFit/>
          </a:bodyPr>
          <a:lstStyle/>
          <a:p>
            <a:pPr marL="11206" marR="0" lvl="0" indent="0" algn="l" rtl="0">
              <a:spcBef>
                <a:spcPts val="0"/>
              </a:spcBef>
              <a:spcAft>
                <a:spcPts val="0"/>
              </a:spcAft>
              <a:buNone/>
            </a:pPr>
            <a:r>
              <a:rPr lang="en-US" sz="2118">
                <a:solidFill>
                  <a:srgbClr val="595959"/>
                </a:solidFill>
                <a:latin typeface="Calibri"/>
                <a:ea typeface="Calibri"/>
                <a:cs typeface="Calibri"/>
                <a:sym typeface="Calibri"/>
              </a:rPr>
              <a:t>Most Toastmasters clubs experience a life cycle.</a:t>
            </a:r>
            <a:endParaRPr sz="2118">
              <a:solidFill>
                <a:srgbClr val="000000"/>
              </a:solidFill>
              <a:latin typeface="Calibri"/>
              <a:ea typeface="Calibri"/>
              <a:cs typeface="Calibri"/>
              <a:sym typeface="Calibri"/>
            </a:endParaRPr>
          </a:p>
        </p:txBody>
      </p:sp>
      <p:sp>
        <p:nvSpPr>
          <p:cNvPr id="150" name="Google Shape;150;p6"/>
          <p:cNvSpPr txBox="1"/>
          <p:nvPr/>
        </p:nvSpPr>
        <p:spPr>
          <a:xfrm>
            <a:off x="2449951" y="4935836"/>
            <a:ext cx="7093883" cy="668358"/>
          </a:xfrm>
          <a:prstGeom prst="rect">
            <a:avLst/>
          </a:prstGeom>
          <a:noFill/>
          <a:ln>
            <a:noFill/>
          </a:ln>
        </p:spPr>
        <p:txBody>
          <a:bodyPr spcFirstLastPara="1" wrap="square" lIns="0" tIns="26875" rIns="0" bIns="0" anchor="t" anchorCtr="0">
            <a:spAutoFit/>
          </a:bodyPr>
          <a:lstStyle/>
          <a:p>
            <a:pPr marL="11206" marR="4483" lvl="0" indent="0" algn="l" rtl="0">
              <a:lnSpc>
                <a:spcPct val="117469"/>
              </a:lnSpc>
              <a:spcBef>
                <a:spcPts val="0"/>
              </a:spcBef>
              <a:spcAft>
                <a:spcPts val="0"/>
              </a:spcAft>
              <a:buNone/>
            </a:pPr>
            <a:r>
              <a:rPr lang="en-US" sz="2118">
                <a:solidFill>
                  <a:srgbClr val="595959"/>
                </a:solidFill>
                <a:latin typeface="Calibri"/>
                <a:ea typeface="Calibri"/>
                <a:cs typeface="Calibri"/>
                <a:sym typeface="Calibri"/>
              </a:rPr>
              <a:t>A Toastmasters club needs to be rebuilt when, for some reason,  its existence is in jeopardy.</a:t>
            </a:r>
            <a:endParaRPr sz="2118">
              <a:solidFill>
                <a:srgbClr val="000000"/>
              </a:solidFill>
              <a:latin typeface="Calibri"/>
              <a:ea typeface="Calibri"/>
              <a:cs typeface="Calibri"/>
              <a:sym typeface="Calibri"/>
            </a:endParaRPr>
          </a:p>
        </p:txBody>
      </p:sp>
      <p:sp>
        <p:nvSpPr>
          <p:cNvPr id="151" name="Google Shape;151;p6"/>
          <p:cNvSpPr/>
          <p:nvPr/>
        </p:nvSpPr>
        <p:spPr>
          <a:xfrm>
            <a:off x="3581400" y="2362200"/>
            <a:ext cx="4514290" cy="1882588"/>
          </a:xfrm>
          <a:custGeom>
            <a:avLst/>
            <a:gdLst/>
            <a:ahLst/>
            <a:cxnLst/>
            <a:rect l="l" t="t" r="r" b="b"/>
            <a:pathLst>
              <a:path w="5116195" h="2133600" extrusionOk="0">
                <a:moveTo>
                  <a:pt x="0" y="2133559"/>
                </a:moveTo>
                <a:lnTo>
                  <a:pt x="38347" y="2089270"/>
                </a:lnTo>
                <a:lnTo>
                  <a:pt x="76694" y="2044997"/>
                </a:lnTo>
                <a:lnTo>
                  <a:pt x="115038" y="2000758"/>
                </a:lnTo>
                <a:lnTo>
                  <a:pt x="153379" y="1956570"/>
                </a:lnTo>
                <a:lnTo>
                  <a:pt x="191716" y="1912450"/>
                </a:lnTo>
                <a:lnTo>
                  <a:pt x="230047" y="1868414"/>
                </a:lnTo>
                <a:lnTo>
                  <a:pt x="268372" y="1824481"/>
                </a:lnTo>
                <a:lnTo>
                  <a:pt x="306689" y="1780666"/>
                </a:lnTo>
                <a:lnTo>
                  <a:pt x="344998" y="1736987"/>
                </a:lnTo>
                <a:lnTo>
                  <a:pt x="383296" y="1693461"/>
                </a:lnTo>
                <a:lnTo>
                  <a:pt x="421584" y="1650104"/>
                </a:lnTo>
                <a:lnTo>
                  <a:pt x="459860" y="1606934"/>
                </a:lnTo>
                <a:lnTo>
                  <a:pt x="498123" y="1563968"/>
                </a:lnTo>
                <a:lnTo>
                  <a:pt x="536372" y="1521222"/>
                </a:lnTo>
                <a:lnTo>
                  <a:pt x="574605" y="1478714"/>
                </a:lnTo>
                <a:lnTo>
                  <a:pt x="612822" y="1436460"/>
                </a:lnTo>
                <a:lnTo>
                  <a:pt x="651022" y="1394478"/>
                </a:lnTo>
                <a:lnTo>
                  <a:pt x="689203" y="1352784"/>
                </a:lnTo>
                <a:lnTo>
                  <a:pt x="727364" y="1311396"/>
                </a:lnTo>
                <a:lnTo>
                  <a:pt x="765505" y="1270330"/>
                </a:lnTo>
                <a:lnTo>
                  <a:pt x="803625" y="1229603"/>
                </a:lnTo>
                <a:lnTo>
                  <a:pt x="841721" y="1189233"/>
                </a:lnTo>
                <a:lnTo>
                  <a:pt x="879793" y="1149236"/>
                </a:lnTo>
                <a:lnTo>
                  <a:pt x="917841" y="1109629"/>
                </a:lnTo>
                <a:lnTo>
                  <a:pt x="955862" y="1070429"/>
                </a:lnTo>
                <a:lnTo>
                  <a:pt x="993856" y="1031654"/>
                </a:lnTo>
                <a:lnTo>
                  <a:pt x="1031822" y="993320"/>
                </a:lnTo>
                <a:lnTo>
                  <a:pt x="1069758" y="955443"/>
                </a:lnTo>
                <a:lnTo>
                  <a:pt x="1107664" y="918042"/>
                </a:lnTo>
                <a:lnTo>
                  <a:pt x="1145538" y="881133"/>
                </a:lnTo>
                <a:lnTo>
                  <a:pt x="1183380" y="844733"/>
                </a:lnTo>
                <a:lnTo>
                  <a:pt x="1221188" y="808859"/>
                </a:lnTo>
                <a:lnTo>
                  <a:pt x="1258961" y="773528"/>
                </a:lnTo>
                <a:lnTo>
                  <a:pt x="1296698" y="738757"/>
                </a:lnTo>
                <a:lnTo>
                  <a:pt x="1334398" y="704563"/>
                </a:lnTo>
                <a:lnTo>
                  <a:pt x="1372061" y="670963"/>
                </a:lnTo>
                <a:lnTo>
                  <a:pt x="1409684" y="637973"/>
                </a:lnTo>
                <a:lnTo>
                  <a:pt x="1447266" y="605612"/>
                </a:lnTo>
                <a:lnTo>
                  <a:pt x="1484808" y="573895"/>
                </a:lnTo>
                <a:lnTo>
                  <a:pt x="1522307" y="542839"/>
                </a:lnTo>
                <a:lnTo>
                  <a:pt x="1559762" y="512463"/>
                </a:lnTo>
                <a:lnTo>
                  <a:pt x="1597173" y="482782"/>
                </a:lnTo>
                <a:lnTo>
                  <a:pt x="1634538" y="453814"/>
                </a:lnTo>
                <a:lnTo>
                  <a:pt x="1671856" y="425575"/>
                </a:lnTo>
                <a:lnTo>
                  <a:pt x="1709127" y="398083"/>
                </a:lnTo>
                <a:lnTo>
                  <a:pt x="1746348" y="371355"/>
                </a:lnTo>
                <a:lnTo>
                  <a:pt x="1783520" y="345407"/>
                </a:lnTo>
                <a:lnTo>
                  <a:pt x="1820640" y="320256"/>
                </a:lnTo>
                <a:lnTo>
                  <a:pt x="1857708" y="295920"/>
                </a:lnTo>
                <a:lnTo>
                  <a:pt x="1894723" y="272415"/>
                </a:lnTo>
                <a:lnTo>
                  <a:pt x="1931683" y="249759"/>
                </a:lnTo>
                <a:lnTo>
                  <a:pt x="1968588" y="227968"/>
                </a:lnTo>
                <a:lnTo>
                  <a:pt x="2005436" y="207059"/>
                </a:lnTo>
                <a:lnTo>
                  <a:pt x="2042227" y="187050"/>
                </a:lnTo>
                <a:lnTo>
                  <a:pt x="2078958" y="167957"/>
                </a:lnTo>
                <a:lnTo>
                  <a:pt x="2115630" y="149797"/>
                </a:lnTo>
                <a:lnTo>
                  <a:pt x="2152241" y="132587"/>
                </a:lnTo>
                <a:lnTo>
                  <a:pt x="2188790" y="116344"/>
                </a:lnTo>
                <a:lnTo>
                  <a:pt x="2225276" y="101086"/>
                </a:lnTo>
                <a:lnTo>
                  <a:pt x="2261698" y="86828"/>
                </a:lnTo>
                <a:lnTo>
                  <a:pt x="2298054" y="73589"/>
                </a:lnTo>
                <a:lnTo>
                  <a:pt x="2334344" y="61385"/>
                </a:lnTo>
                <a:lnTo>
                  <a:pt x="2406721" y="40149"/>
                </a:lnTo>
                <a:lnTo>
                  <a:pt x="2478819" y="23257"/>
                </a:lnTo>
                <a:lnTo>
                  <a:pt x="2550630" y="10844"/>
                </a:lnTo>
                <a:lnTo>
                  <a:pt x="2622145" y="3046"/>
                </a:lnTo>
                <a:lnTo>
                  <a:pt x="2693355" y="0"/>
                </a:lnTo>
                <a:lnTo>
                  <a:pt x="2730928" y="350"/>
                </a:lnTo>
                <a:lnTo>
                  <a:pt x="2805817" y="5078"/>
                </a:lnTo>
                <a:lnTo>
                  <a:pt x="2880370" y="15043"/>
                </a:lnTo>
                <a:lnTo>
                  <a:pt x="2954598" y="30083"/>
                </a:lnTo>
                <a:lnTo>
                  <a:pt x="2991592" y="39457"/>
                </a:lnTo>
                <a:lnTo>
                  <a:pt x="3028510" y="50038"/>
                </a:lnTo>
                <a:lnTo>
                  <a:pt x="3065351" y="61809"/>
                </a:lnTo>
                <a:lnTo>
                  <a:pt x="3102117" y="74747"/>
                </a:lnTo>
                <a:lnTo>
                  <a:pt x="3138810" y="88833"/>
                </a:lnTo>
                <a:lnTo>
                  <a:pt x="3175430" y="104048"/>
                </a:lnTo>
                <a:lnTo>
                  <a:pt x="3211979" y="120370"/>
                </a:lnTo>
                <a:lnTo>
                  <a:pt x="3248459" y="137779"/>
                </a:lnTo>
                <a:lnTo>
                  <a:pt x="3284870" y="156256"/>
                </a:lnTo>
                <a:lnTo>
                  <a:pt x="3321214" y="175781"/>
                </a:lnTo>
                <a:lnTo>
                  <a:pt x="3357492" y="196333"/>
                </a:lnTo>
                <a:lnTo>
                  <a:pt x="3393705" y="217892"/>
                </a:lnTo>
                <a:lnTo>
                  <a:pt x="3429856" y="240437"/>
                </a:lnTo>
                <a:lnTo>
                  <a:pt x="3465944" y="263950"/>
                </a:lnTo>
                <a:lnTo>
                  <a:pt x="3501971" y="288409"/>
                </a:lnTo>
                <a:lnTo>
                  <a:pt x="3537939" y="313795"/>
                </a:lnTo>
                <a:lnTo>
                  <a:pt x="3573849" y="340087"/>
                </a:lnTo>
                <a:lnTo>
                  <a:pt x="3609702" y="367265"/>
                </a:lnTo>
                <a:lnTo>
                  <a:pt x="3645500" y="395309"/>
                </a:lnTo>
                <a:lnTo>
                  <a:pt x="3681243" y="424199"/>
                </a:lnTo>
                <a:lnTo>
                  <a:pt x="3716933" y="453915"/>
                </a:lnTo>
                <a:lnTo>
                  <a:pt x="3752572" y="484437"/>
                </a:lnTo>
                <a:lnTo>
                  <a:pt x="3788160" y="515744"/>
                </a:lnTo>
                <a:lnTo>
                  <a:pt x="3823699" y="547817"/>
                </a:lnTo>
                <a:lnTo>
                  <a:pt x="3859191" y="580634"/>
                </a:lnTo>
                <a:lnTo>
                  <a:pt x="3894636" y="614177"/>
                </a:lnTo>
                <a:lnTo>
                  <a:pt x="3930035" y="648425"/>
                </a:lnTo>
                <a:lnTo>
                  <a:pt x="3965391" y="683358"/>
                </a:lnTo>
                <a:lnTo>
                  <a:pt x="4000704" y="718955"/>
                </a:lnTo>
                <a:lnTo>
                  <a:pt x="4035976" y="755197"/>
                </a:lnTo>
                <a:lnTo>
                  <a:pt x="4071208" y="792063"/>
                </a:lnTo>
                <a:lnTo>
                  <a:pt x="4106401" y="829533"/>
                </a:lnTo>
                <a:lnTo>
                  <a:pt x="4141556" y="867588"/>
                </a:lnTo>
                <a:lnTo>
                  <a:pt x="4176676" y="906206"/>
                </a:lnTo>
                <a:lnTo>
                  <a:pt x="4211760" y="945369"/>
                </a:lnTo>
                <a:lnTo>
                  <a:pt x="4246811" y="985055"/>
                </a:lnTo>
                <a:lnTo>
                  <a:pt x="4281830" y="1025244"/>
                </a:lnTo>
                <a:lnTo>
                  <a:pt x="4316817" y="1065917"/>
                </a:lnTo>
                <a:lnTo>
                  <a:pt x="4351775" y="1107053"/>
                </a:lnTo>
                <a:lnTo>
                  <a:pt x="4386705" y="1148632"/>
                </a:lnTo>
                <a:lnTo>
                  <a:pt x="4421607" y="1190635"/>
                </a:lnTo>
                <a:lnTo>
                  <a:pt x="4456484" y="1233040"/>
                </a:lnTo>
                <a:lnTo>
                  <a:pt x="4491336" y="1275827"/>
                </a:lnTo>
                <a:lnTo>
                  <a:pt x="4526165" y="1318978"/>
                </a:lnTo>
                <a:lnTo>
                  <a:pt x="4560972" y="1362470"/>
                </a:lnTo>
                <a:lnTo>
                  <a:pt x="4595758" y="1406285"/>
                </a:lnTo>
                <a:lnTo>
                  <a:pt x="4630524" y="1450402"/>
                </a:lnTo>
                <a:lnTo>
                  <a:pt x="4665273" y="1494801"/>
                </a:lnTo>
                <a:lnTo>
                  <a:pt x="4700005" y="1539462"/>
                </a:lnTo>
                <a:lnTo>
                  <a:pt x="4734721" y="1584365"/>
                </a:lnTo>
                <a:lnTo>
                  <a:pt x="4769424" y="1629489"/>
                </a:lnTo>
                <a:lnTo>
                  <a:pt x="4804113" y="1674814"/>
                </a:lnTo>
                <a:lnTo>
                  <a:pt x="4838791" y="1720321"/>
                </a:lnTo>
                <a:lnTo>
                  <a:pt x="4873458" y="1765989"/>
                </a:lnTo>
                <a:lnTo>
                  <a:pt x="4908116" y="1811798"/>
                </a:lnTo>
                <a:lnTo>
                  <a:pt x="4942767" y="1857728"/>
                </a:lnTo>
                <a:lnTo>
                  <a:pt x="4977411" y="1903758"/>
                </a:lnTo>
                <a:lnTo>
                  <a:pt x="5012050" y="1949869"/>
                </a:lnTo>
                <a:lnTo>
                  <a:pt x="5046685" y="1996041"/>
                </a:lnTo>
                <a:lnTo>
                  <a:pt x="5081317" y="2042253"/>
                </a:lnTo>
                <a:lnTo>
                  <a:pt x="5115948" y="2088484"/>
                </a:lnTo>
              </a:path>
            </a:pathLst>
          </a:custGeom>
          <a:noFill/>
          <a:ln w="25375" cap="flat" cmpd="sng">
            <a:solidFill>
              <a:srgbClr val="233E59"/>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588">
              <a:solidFill>
                <a:srgbClr val="000000"/>
              </a:solidFill>
              <a:latin typeface="Arial Narrow"/>
              <a:ea typeface="Arial Narrow"/>
              <a:cs typeface="Arial Narrow"/>
              <a:sym typeface="Arial Narrow"/>
            </a:endParaRPr>
          </a:p>
        </p:txBody>
      </p:sp>
      <p:sp>
        <p:nvSpPr>
          <p:cNvPr id="152" name="Google Shape;152;p6"/>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7"/>
          <p:cNvSpPr txBox="1">
            <a:spLocks noGrp="1"/>
          </p:cNvSpPr>
          <p:nvPr>
            <p:ph type="title"/>
          </p:nvPr>
        </p:nvSpPr>
        <p:spPr>
          <a:xfrm>
            <a:off x="356674" y="298195"/>
            <a:ext cx="3006725"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A Club Coach</a:t>
            </a:r>
            <a:endParaRPr/>
          </a:p>
        </p:txBody>
      </p:sp>
      <p:sp>
        <p:nvSpPr>
          <p:cNvPr id="159" name="Google Shape;159;p7"/>
          <p:cNvSpPr txBox="1"/>
          <p:nvPr/>
        </p:nvSpPr>
        <p:spPr>
          <a:xfrm>
            <a:off x="356673" y="1423923"/>
            <a:ext cx="9036685" cy="3088666"/>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Builds a rapport</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Observes and analyzes the club environment</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Helps the club develop goals</a:t>
            </a:r>
            <a:endParaRPr sz="2800" dirty="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Enables the club to achieve goals</a:t>
            </a:r>
            <a:endParaRPr sz="2800" dirty="0">
              <a:solidFill>
                <a:schemeClr val="dk1"/>
              </a:solidFill>
              <a:latin typeface="Arial"/>
              <a:ea typeface="Arial"/>
              <a:cs typeface="Arial"/>
              <a:sym typeface="Arial"/>
            </a:endParaRPr>
          </a:p>
          <a:p>
            <a:pPr marL="241300" marR="0" lvl="0" indent="-228600" algn="l" rtl="0">
              <a:lnSpc>
                <a:spcPct val="100000"/>
              </a:lnSpc>
              <a:spcBef>
                <a:spcPts val="6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Instills enthusiasm, fidelity, and a sense of responsibility</a:t>
            </a:r>
            <a:endParaRPr sz="2800" dirty="0">
              <a:solidFill>
                <a:srgbClr val="333333"/>
              </a:solidFill>
              <a:latin typeface="Arial"/>
              <a:ea typeface="Arial"/>
              <a:cs typeface="Arial"/>
              <a:sym typeface="Arial"/>
            </a:endParaRPr>
          </a:p>
          <a:p>
            <a:pPr marL="241300" marR="0" lvl="0" indent="-50800" algn="l" rtl="0">
              <a:lnSpc>
                <a:spcPct val="100000"/>
              </a:lnSpc>
              <a:spcBef>
                <a:spcPts val="645"/>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p:txBody>
      </p:sp>
      <p:sp>
        <p:nvSpPr>
          <p:cNvPr id="160" name="Google Shape;160;p7"/>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8"/>
          <p:cNvSpPr txBox="1">
            <a:spLocks noGrp="1"/>
          </p:cNvSpPr>
          <p:nvPr>
            <p:ph type="title"/>
          </p:nvPr>
        </p:nvSpPr>
        <p:spPr>
          <a:xfrm>
            <a:off x="356674" y="298195"/>
            <a:ext cx="441579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Your Opportunity To</a:t>
            </a:r>
            <a:endParaRPr/>
          </a:p>
        </p:txBody>
      </p:sp>
      <p:sp>
        <p:nvSpPr>
          <p:cNvPr id="166" name="Google Shape;166;p8"/>
          <p:cNvSpPr txBox="1"/>
          <p:nvPr/>
        </p:nvSpPr>
        <p:spPr>
          <a:xfrm>
            <a:off x="356673" y="1423923"/>
            <a:ext cx="9078595" cy="4650632"/>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Develop team-building skills</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Expand leadership experience</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Increase proficiency as a facilitator and negotiator</a:t>
            </a:r>
            <a:endParaRPr sz="2800" dirty="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Develop diplomacy skills</a:t>
            </a:r>
            <a:endParaRPr sz="2800" dirty="0">
              <a:solidFill>
                <a:schemeClr val="dk1"/>
              </a:solidFill>
              <a:latin typeface="Arial"/>
              <a:ea typeface="Arial"/>
              <a:cs typeface="Arial"/>
              <a:sym typeface="Arial"/>
            </a:endParaRPr>
          </a:p>
          <a:p>
            <a:pPr marL="241300" marR="0" lvl="0" indent="-228600" algn="l" rtl="0">
              <a:lnSpc>
                <a:spcPct val="100000"/>
              </a:lnSpc>
              <a:spcBef>
                <a:spcPts val="6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Share expertise</a:t>
            </a:r>
            <a:endParaRPr sz="2800" dirty="0">
              <a:solidFill>
                <a:schemeClr val="dk1"/>
              </a:solidFill>
              <a:latin typeface="Arial"/>
              <a:ea typeface="Arial"/>
              <a:cs typeface="Arial"/>
              <a:sym typeface="Arial"/>
            </a:endParaRPr>
          </a:p>
          <a:p>
            <a:pPr marL="241300" marR="0" lvl="0" indent="-228600" algn="l" rtl="0">
              <a:lnSpc>
                <a:spcPct val="100000"/>
              </a:lnSpc>
              <a:spcBef>
                <a:spcPts val="62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Invest in the future of Toastmasters</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Earn credit toward the Distinguished Toastmaster award</a:t>
            </a:r>
            <a:endParaRPr sz="2800" dirty="0">
              <a:solidFill>
                <a:srgbClr val="333333"/>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u="sng" dirty="0">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Club Coach Playbook</a:t>
            </a:r>
            <a:endParaRPr sz="2800" dirty="0">
              <a:solidFill>
                <a:schemeClr val="dk1"/>
              </a:solidFill>
              <a:latin typeface="Arial"/>
              <a:ea typeface="Arial"/>
              <a:cs typeface="Arial"/>
              <a:sym typeface="Arial"/>
            </a:endParaRPr>
          </a:p>
        </p:txBody>
      </p:sp>
      <p:sp>
        <p:nvSpPr>
          <p:cNvPr id="167" name="Google Shape;167;p8"/>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9"/>
          <p:cNvSpPr txBox="1">
            <a:spLocks noGrp="1"/>
          </p:cNvSpPr>
          <p:nvPr>
            <p:ph type="title"/>
          </p:nvPr>
        </p:nvSpPr>
        <p:spPr>
          <a:xfrm>
            <a:off x="356674" y="298195"/>
            <a:ext cx="619633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Making the Club Connection</a:t>
            </a:r>
            <a:endParaRPr/>
          </a:p>
        </p:txBody>
      </p:sp>
      <p:sp>
        <p:nvSpPr>
          <p:cNvPr id="174" name="Google Shape;174;p9"/>
          <p:cNvSpPr txBox="1"/>
          <p:nvPr/>
        </p:nvSpPr>
        <p:spPr>
          <a:xfrm>
            <a:off x="356673" y="1423923"/>
            <a:ext cx="7226300" cy="3114314"/>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Observe club dynamics.</a:t>
            </a:r>
            <a:endParaRPr sz="280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Develop a personal rapport with members.</a:t>
            </a:r>
            <a:endParaRPr sz="280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a:solidFill>
                  <a:srgbClr val="333333"/>
                </a:solidFill>
                <a:latin typeface="Arial"/>
                <a:ea typeface="Arial"/>
                <a:cs typeface="Arial"/>
                <a:sym typeface="Arial"/>
              </a:rPr>
              <a:t>Gain their trust and respect.</a:t>
            </a:r>
            <a:endParaRPr sz="2800">
              <a:solidFill>
                <a:schemeClr val="dk1"/>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a:solidFill>
                  <a:srgbClr val="333333"/>
                </a:solidFill>
                <a:latin typeface="Arial"/>
                <a:ea typeface="Arial"/>
                <a:cs typeface="Arial"/>
                <a:sym typeface="Arial"/>
              </a:rPr>
              <a:t>Use the </a:t>
            </a: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Club Coach Troubleshooting Guide</a:t>
            </a:r>
            <a:r>
              <a:rPr lang="en-US" sz="2800">
                <a:solidFill>
                  <a:srgbClr val="333333"/>
                </a:solidFill>
                <a:latin typeface="Arial"/>
                <a:ea typeface="Arial"/>
                <a:cs typeface="Arial"/>
                <a:sym typeface="Arial"/>
              </a:rPr>
              <a:t>.</a:t>
            </a:r>
            <a:endParaRPr sz="280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p:txBody>
      </p:sp>
      <p:sp>
        <p:nvSpPr>
          <p:cNvPr id="175" name="Google Shape;175;p9"/>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0"/>
          <p:cNvSpPr txBox="1">
            <a:spLocks noGrp="1"/>
          </p:cNvSpPr>
          <p:nvPr>
            <p:ph type="title"/>
          </p:nvPr>
        </p:nvSpPr>
        <p:spPr>
          <a:xfrm>
            <a:off x="356674" y="298195"/>
            <a:ext cx="619633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Making the Club Connection</a:t>
            </a:r>
            <a:endParaRPr/>
          </a:p>
        </p:txBody>
      </p:sp>
      <p:sp>
        <p:nvSpPr>
          <p:cNvPr id="182" name="Google Shape;182;p10"/>
          <p:cNvSpPr txBox="1"/>
          <p:nvPr/>
        </p:nvSpPr>
        <p:spPr>
          <a:xfrm>
            <a:off x="356673" y="1423923"/>
            <a:ext cx="7639684" cy="4104329"/>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Foster a sense of ownership.</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Emphasize teamwork.</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Let them know that you are there to help them.</a:t>
            </a:r>
            <a:endParaRPr sz="2800" dirty="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Encourage clubs to use other clubs as models.</a:t>
            </a:r>
            <a:endParaRPr sz="2800" dirty="0">
              <a:solidFill>
                <a:schemeClr val="dk1"/>
              </a:solidFill>
              <a:latin typeface="Arial"/>
              <a:ea typeface="Arial"/>
              <a:cs typeface="Arial"/>
              <a:sym typeface="Arial"/>
            </a:endParaRPr>
          </a:p>
          <a:p>
            <a:pPr marL="241300" marR="0" lvl="0" indent="-228600" algn="l" rtl="0">
              <a:lnSpc>
                <a:spcPct val="100000"/>
              </a:lnSpc>
              <a:spcBef>
                <a:spcPts val="6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Support the addition of their own unique style.</a:t>
            </a:r>
            <a:endParaRPr sz="2800" dirty="0">
              <a:solidFill>
                <a:srgbClr val="333333"/>
              </a:solidFill>
              <a:latin typeface="Arial"/>
              <a:ea typeface="Arial"/>
              <a:cs typeface="Arial"/>
              <a:sym typeface="Arial"/>
            </a:endParaRPr>
          </a:p>
          <a:p>
            <a:pPr marL="241300" marR="0" lvl="0" indent="-228600" algn="l" rtl="0">
              <a:lnSpc>
                <a:spcPct val="100000"/>
              </a:lnSpc>
              <a:spcBef>
                <a:spcPts val="645"/>
              </a:spcBef>
              <a:spcAft>
                <a:spcPts val="0"/>
              </a:spcAft>
              <a:buClr>
                <a:srgbClr val="132E3E"/>
              </a:buClr>
              <a:buSzPts val="2800"/>
              <a:buFont typeface="Calibri"/>
              <a:buChar char="•"/>
            </a:pPr>
            <a:r>
              <a:rPr lang="en-US" sz="2800" dirty="0">
                <a:solidFill>
                  <a:srgbClr val="132E3E"/>
                </a:solidFill>
                <a:latin typeface="Calibri"/>
                <a:ea typeface="Calibri"/>
                <a:cs typeface="Calibri"/>
                <a:sym typeface="Calibri"/>
              </a:rPr>
              <a:t>Have the club conduct</a:t>
            </a:r>
            <a:r>
              <a:rPr lang="en-US" sz="2800" dirty="0">
                <a:solidFill>
                  <a:schemeClr val="dk1"/>
                </a:solidFill>
                <a:latin typeface="Calibri"/>
                <a:ea typeface="Calibri"/>
                <a:cs typeface="Calibri"/>
                <a:sym typeface="Calibri"/>
              </a:rPr>
              <a:t>  </a:t>
            </a:r>
            <a:r>
              <a:rPr lang="en-US" sz="2800" i="1" dirty="0">
                <a:solidFill>
                  <a:srgbClr val="132E3E"/>
                </a:solidFill>
                <a:latin typeface="Calibri"/>
                <a:ea typeface="Calibri"/>
                <a:cs typeface="Calibri"/>
                <a:sym typeface="Calibri"/>
              </a:rPr>
              <a:t>Moments of Truth.</a:t>
            </a:r>
            <a:endParaRPr dirty="0"/>
          </a:p>
          <a:p>
            <a:pPr marL="241300" marR="0" lvl="0" indent="-50800" algn="l" rtl="0">
              <a:lnSpc>
                <a:spcPct val="100000"/>
              </a:lnSpc>
              <a:spcBef>
                <a:spcPts val="645"/>
              </a:spcBef>
              <a:spcAft>
                <a:spcPts val="0"/>
              </a:spcAft>
              <a:buClr>
                <a:schemeClr val="dk1"/>
              </a:buClr>
              <a:buSzPts val="2800"/>
              <a:buFont typeface="Calibri"/>
              <a:buNone/>
            </a:pPr>
            <a:endParaRPr sz="2800" i="1" dirty="0">
              <a:solidFill>
                <a:srgbClr val="132E3E"/>
              </a:solidFill>
              <a:latin typeface="Calibri"/>
              <a:ea typeface="Calibri"/>
              <a:cs typeface="Calibri"/>
              <a:sym typeface="Calibri"/>
            </a:endParaRPr>
          </a:p>
          <a:p>
            <a:pPr marL="241300" marR="0" lvl="0" indent="-228600" algn="l" rtl="0">
              <a:lnSpc>
                <a:spcPct val="100000"/>
              </a:lnSpc>
              <a:spcBef>
                <a:spcPts val="645"/>
              </a:spcBef>
              <a:spcAft>
                <a:spcPts val="0"/>
              </a:spcAft>
              <a:buClr>
                <a:srgbClr val="132E3E"/>
              </a:buClr>
              <a:buSzPts val="2800"/>
              <a:buFont typeface="Calibri"/>
              <a:buChar char="•"/>
            </a:pPr>
            <a:r>
              <a:rPr lang="en-US" sz="2800" i="1" u="sng" dirty="0">
                <a:solidFill>
                  <a:srgbClr val="132E3E"/>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Moments of Truth </a:t>
            </a:r>
            <a:endParaRPr sz="2800" dirty="0">
              <a:solidFill>
                <a:schemeClr val="dk1"/>
              </a:solidFill>
              <a:latin typeface="Arial"/>
              <a:ea typeface="Arial"/>
              <a:cs typeface="Arial"/>
              <a:sym typeface="Arial"/>
            </a:endParaRPr>
          </a:p>
        </p:txBody>
      </p:sp>
      <p:sp>
        <p:nvSpPr>
          <p:cNvPr id="183" name="Google Shape;183;p10"/>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1"/>
          <p:cNvSpPr txBox="1">
            <a:spLocks noGrp="1"/>
          </p:cNvSpPr>
          <p:nvPr>
            <p:ph type="title"/>
          </p:nvPr>
        </p:nvSpPr>
        <p:spPr>
          <a:xfrm>
            <a:off x="356674" y="298195"/>
            <a:ext cx="8634926" cy="566822"/>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Status Check  (Club Assessment)</a:t>
            </a:r>
            <a:endParaRPr/>
          </a:p>
        </p:txBody>
      </p:sp>
      <p:sp>
        <p:nvSpPr>
          <p:cNvPr id="190" name="Google Shape;190;p11"/>
          <p:cNvSpPr txBox="1"/>
          <p:nvPr/>
        </p:nvSpPr>
        <p:spPr>
          <a:xfrm>
            <a:off x="356673" y="1423923"/>
            <a:ext cx="8887460" cy="2593659"/>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Have the club conduct Moments of Truth.</a:t>
            </a:r>
            <a:endParaRPr sz="280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Help identify the club's strengths and challenges.</a:t>
            </a:r>
            <a:endParaRPr sz="280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a:solidFill>
                  <a:srgbClr val="333333"/>
                </a:solidFill>
                <a:latin typeface="Arial"/>
                <a:ea typeface="Arial"/>
                <a:cs typeface="Arial"/>
                <a:sym typeface="Arial"/>
              </a:rPr>
              <a:t>Facilitate a discussion of the strengths and challenges.</a:t>
            </a:r>
            <a:endParaRPr sz="2800">
              <a:solidFill>
                <a:srgbClr val="333333"/>
              </a:solidFill>
              <a:latin typeface="Arial"/>
              <a:ea typeface="Arial"/>
              <a:cs typeface="Arial"/>
              <a:sym typeface="Arial"/>
            </a:endParaRPr>
          </a:p>
          <a:p>
            <a:pPr marL="241300" marR="0" lvl="0" indent="-50800" algn="l" rtl="0">
              <a:lnSpc>
                <a:spcPct val="100000"/>
              </a:lnSpc>
              <a:spcBef>
                <a:spcPts val="650"/>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Club Leadership Handbook </a:t>
            </a:r>
            <a:endParaRPr sz="2800">
              <a:solidFill>
                <a:schemeClr val="dk1"/>
              </a:solidFill>
              <a:latin typeface="Arial"/>
              <a:ea typeface="Arial"/>
              <a:cs typeface="Arial"/>
              <a:sym typeface="Arial"/>
            </a:endParaRPr>
          </a:p>
        </p:txBody>
      </p:sp>
      <p:sp>
        <p:nvSpPr>
          <p:cNvPr id="191" name="Google Shape;191;p11"/>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2"/>
          <p:cNvSpPr txBox="1">
            <a:spLocks noGrp="1"/>
          </p:cNvSpPr>
          <p:nvPr>
            <p:ph type="title"/>
          </p:nvPr>
        </p:nvSpPr>
        <p:spPr>
          <a:xfrm>
            <a:off x="356674" y="298195"/>
            <a:ext cx="314960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Club Meetings</a:t>
            </a:r>
            <a:endParaRPr/>
          </a:p>
        </p:txBody>
      </p:sp>
      <p:sp>
        <p:nvSpPr>
          <p:cNvPr id="197" name="Google Shape;197;p12"/>
          <p:cNvSpPr txBox="1"/>
          <p:nvPr/>
        </p:nvSpPr>
        <p:spPr>
          <a:xfrm>
            <a:off x="356673" y="1423923"/>
            <a:ext cx="8949690" cy="3504164"/>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Teach the club how to plan and produce club meetings.</a:t>
            </a:r>
            <a:endParaRPr sz="2800">
              <a:solidFill>
                <a:schemeClr val="dk1"/>
              </a:solidFill>
              <a:latin typeface="Arial"/>
              <a:ea typeface="Arial"/>
              <a:cs typeface="Arial"/>
              <a:sym typeface="Arial"/>
            </a:endParaRPr>
          </a:p>
          <a:p>
            <a:pPr marL="241300" marR="0" lvl="0" indent="-228600" algn="l" rtl="0">
              <a:lnSpc>
                <a:spcPct val="113571"/>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Ensure the Vice President Education reviews the</a:t>
            </a:r>
            <a:endParaRPr sz="2800">
              <a:solidFill>
                <a:schemeClr val="dk1"/>
              </a:solidFill>
              <a:latin typeface="Arial"/>
              <a:ea typeface="Arial"/>
              <a:cs typeface="Arial"/>
              <a:sym typeface="Arial"/>
            </a:endParaRPr>
          </a:p>
          <a:p>
            <a:pPr marL="241300" marR="0" lvl="0" indent="0" algn="l" rtl="0">
              <a:lnSpc>
                <a:spcPct val="113571"/>
              </a:lnSpc>
              <a:spcBef>
                <a:spcPts val="0"/>
              </a:spcBef>
              <a:spcAft>
                <a:spcPts val="0"/>
              </a:spcAft>
              <a:buNone/>
            </a:pPr>
            <a:r>
              <a:rPr lang="en-US" sz="2800" i="1">
                <a:solidFill>
                  <a:srgbClr val="333333"/>
                </a:solidFill>
                <a:latin typeface="Arial"/>
                <a:ea typeface="Arial"/>
                <a:cs typeface="Arial"/>
                <a:sym typeface="Arial"/>
              </a:rPr>
              <a:t>Club Leadership Handbook</a:t>
            </a:r>
            <a:r>
              <a:rPr lang="en-US" sz="2800">
                <a:solidFill>
                  <a:srgbClr val="333333"/>
                </a:solidFill>
                <a:latin typeface="Arial"/>
                <a:ea typeface="Arial"/>
                <a:cs typeface="Arial"/>
                <a:sym typeface="Arial"/>
              </a:rPr>
              <a:t>.</a:t>
            </a:r>
            <a:endParaRPr sz="280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a:solidFill>
                  <a:srgbClr val="333333"/>
                </a:solidFill>
                <a:latin typeface="Arial"/>
                <a:ea typeface="Arial"/>
                <a:cs typeface="Arial"/>
                <a:sym typeface="Arial"/>
              </a:rPr>
              <a:t>Show club leaders how to find and use other tools.</a:t>
            </a:r>
            <a:endParaRPr sz="280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Master Your Meetings</a:t>
            </a:r>
            <a:endParaRPr sz="2800">
              <a:solidFill>
                <a:schemeClr val="dk1"/>
              </a:solidFill>
              <a:latin typeface="Arial"/>
              <a:ea typeface="Arial"/>
              <a:cs typeface="Arial"/>
              <a:sym typeface="Arial"/>
            </a:endParaRPr>
          </a:p>
        </p:txBody>
      </p:sp>
      <p:sp>
        <p:nvSpPr>
          <p:cNvPr id="198" name="Google Shape;198;p12"/>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3"/>
          <p:cNvSpPr txBox="1">
            <a:spLocks noGrp="1"/>
          </p:cNvSpPr>
          <p:nvPr>
            <p:ph type="title"/>
          </p:nvPr>
        </p:nvSpPr>
        <p:spPr>
          <a:xfrm>
            <a:off x="356674" y="298195"/>
            <a:ext cx="297180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Quality Clubs</a:t>
            </a:r>
            <a:endParaRPr/>
          </a:p>
        </p:txBody>
      </p:sp>
      <p:sp>
        <p:nvSpPr>
          <p:cNvPr id="205" name="Google Shape;205;p13"/>
          <p:cNvSpPr txBox="1"/>
          <p:nvPr/>
        </p:nvSpPr>
        <p:spPr>
          <a:xfrm>
            <a:off x="356673" y="1423923"/>
            <a:ext cx="9454515" cy="3532377"/>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Quality clubs have a member service perspective.</a:t>
            </a:r>
            <a:endParaRPr sz="280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The club’s criteria for service reflect quality and reliability.</a:t>
            </a:r>
            <a:endParaRPr sz="2800">
              <a:solidFill>
                <a:schemeClr val="dk1"/>
              </a:solidFill>
              <a:latin typeface="Arial"/>
              <a:ea typeface="Arial"/>
              <a:cs typeface="Arial"/>
              <a:sym typeface="Arial"/>
            </a:endParaRPr>
          </a:p>
          <a:p>
            <a:pPr marL="241300" marR="5080" lvl="0" indent="-228600" algn="l" rtl="0">
              <a:lnSpc>
                <a:spcPct val="110714"/>
              </a:lnSpc>
              <a:spcBef>
                <a:spcPts val="969"/>
              </a:spcBef>
              <a:spcAft>
                <a:spcPts val="0"/>
              </a:spcAft>
              <a:buClr>
                <a:srgbClr val="333333"/>
              </a:buClr>
              <a:buSzPts val="2800"/>
              <a:buFont typeface="Arial"/>
              <a:buChar char="•"/>
            </a:pPr>
            <a:r>
              <a:rPr lang="en-US" sz="2800">
                <a:solidFill>
                  <a:srgbClr val="333333"/>
                </a:solidFill>
                <a:latin typeface="Arial"/>
                <a:ea typeface="Arial"/>
                <a:cs typeface="Arial"/>
                <a:sym typeface="Arial"/>
              </a:rPr>
              <a:t>Recommend displaying the </a:t>
            </a:r>
            <a:r>
              <a:rPr lang="en-US" sz="2800" i="1">
                <a:solidFill>
                  <a:srgbClr val="333333"/>
                </a:solidFill>
                <a:latin typeface="Arial"/>
                <a:ea typeface="Arial"/>
                <a:cs typeface="Arial"/>
                <a:sym typeface="Arial"/>
              </a:rPr>
              <a:t>Moments of Truth </a:t>
            </a:r>
            <a:r>
              <a:rPr lang="en-US" sz="2800">
                <a:solidFill>
                  <a:srgbClr val="333333"/>
                </a:solidFill>
                <a:latin typeface="Arial"/>
                <a:ea typeface="Arial"/>
                <a:cs typeface="Arial"/>
                <a:sym typeface="Arial"/>
              </a:rPr>
              <a:t>Club Quality  Standards Evaluation.</a:t>
            </a:r>
            <a:endParaRPr sz="2800">
              <a:solidFill>
                <a:srgbClr val="333333"/>
              </a:solidFill>
              <a:latin typeface="Arial"/>
              <a:ea typeface="Arial"/>
              <a:cs typeface="Arial"/>
              <a:sym typeface="Arial"/>
            </a:endParaRPr>
          </a:p>
          <a:p>
            <a:pPr marL="241300" marR="5080" lvl="0" indent="-50800" algn="l" rtl="0">
              <a:lnSpc>
                <a:spcPct val="110714"/>
              </a:lnSpc>
              <a:spcBef>
                <a:spcPts val="969"/>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5080" lvl="0" indent="-50800" algn="l" rtl="0">
              <a:lnSpc>
                <a:spcPct val="110714"/>
              </a:lnSpc>
              <a:spcBef>
                <a:spcPts val="969"/>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5080" lvl="0" indent="-228600" algn="l" rtl="0">
              <a:lnSpc>
                <a:spcPct val="110714"/>
              </a:lnSpc>
              <a:spcBef>
                <a:spcPts val="969"/>
              </a:spcBef>
              <a:spcAft>
                <a:spcPts val="0"/>
              </a:spcAft>
              <a:buClr>
                <a:srgbClr val="333333"/>
              </a:buClr>
              <a:buSzPts val="2800"/>
              <a:buFont typeface="Arial"/>
              <a:buChar char="•"/>
            </a:pP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How to Rebuild A Toastmasters Club</a:t>
            </a:r>
            <a:endParaRPr sz="2800">
              <a:solidFill>
                <a:schemeClr val="dk1"/>
              </a:solidFill>
              <a:latin typeface="Arial"/>
              <a:ea typeface="Arial"/>
              <a:cs typeface="Arial"/>
              <a:sym typeface="Arial"/>
            </a:endParaRPr>
          </a:p>
        </p:txBody>
      </p:sp>
      <p:sp>
        <p:nvSpPr>
          <p:cNvPr id="206" name="Google Shape;206;p13"/>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4"/>
          <p:cNvSpPr txBox="1">
            <a:spLocks noGrp="1"/>
          </p:cNvSpPr>
          <p:nvPr>
            <p:ph type="title"/>
          </p:nvPr>
        </p:nvSpPr>
        <p:spPr>
          <a:xfrm>
            <a:off x="356674" y="298195"/>
            <a:ext cx="271780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Membership</a:t>
            </a:r>
            <a:endParaRPr/>
          </a:p>
        </p:txBody>
      </p:sp>
      <p:sp>
        <p:nvSpPr>
          <p:cNvPr id="213" name="Google Shape;213;p14"/>
          <p:cNvSpPr txBox="1"/>
          <p:nvPr/>
        </p:nvSpPr>
        <p:spPr>
          <a:xfrm>
            <a:off x="356673" y="1423923"/>
            <a:ext cx="8474710" cy="3114314"/>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It takes 20 members to support a club.</a:t>
            </a:r>
            <a:endParaRPr sz="280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Combat attrition with a membership-building culture.</a:t>
            </a:r>
            <a:endParaRPr sz="280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a:solidFill>
                  <a:srgbClr val="333333"/>
                </a:solidFill>
                <a:latin typeface="Arial"/>
                <a:ea typeface="Arial"/>
                <a:cs typeface="Arial"/>
                <a:sym typeface="Arial"/>
              </a:rPr>
              <a:t>Run club membership contests.</a:t>
            </a:r>
            <a:endParaRPr sz="2800">
              <a:solidFill>
                <a:srgbClr val="333333"/>
              </a:solidFill>
              <a:latin typeface="Arial"/>
              <a:ea typeface="Arial"/>
              <a:cs typeface="Arial"/>
              <a:sym typeface="Arial"/>
            </a:endParaRPr>
          </a:p>
          <a:p>
            <a:pPr marL="241300" marR="0" lvl="0" indent="-50800" algn="l" rtl="0">
              <a:lnSpc>
                <a:spcPct val="100000"/>
              </a:lnSpc>
              <a:spcBef>
                <a:spcPts val="650"/>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698500" marR="0" lvl="1" indent="-228600" algn="l" rtl="0">
              <a:spcBef>
                <a:spcPts val="650"/>
              </a:spcBef>
              <a:spcAft>
                <a:spcPts val="0"/>
              </a:spcAft>
              <a:buClr>
                <a:srgbClr val="333333"/>
              </a:buClr>
              <a:buSzPts val="2800"/>
              <a:buFont typeface="Arial"/>
              <a:buChar char="•"/>
            </a:pPr>
            <a:r>
              <a:rPr lang="en-US" sz="2800" b="0" i="0" u="sng" strike="noStrike" cap="none">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Membership Application</a:t>
            </a:r>
            <a:endParaRPr sz="2800" b="0" i="0" u="none" strike="noStrike" cap="none">
              <a:solidFill>
                <a:srgbClr val="333333"/>
              </a:solidFill>
              <a:latin typeface="Arial"/>
              <a:ea typeface="Arial"/>
              <a:cs typeface="Arial"/>
              <a:sym typeface="Arial"/>
            </a:endParaRPr>
          </a:p>
          <a:p>
            <a:pPr marL="698500" marR="0" lvl="1" indent="-228600" algn="l" rtl="0">
              <a:spcBef>
                <a:spcPts val="650"/>
              </a:spcBef>
              <a:spcAft>
                <a:spcPts val="0"/>
              </a:spcAft>
              <a:buClr>
                <a:srgbClr val="333333"/>
              </a:buClr>
              <a:buSzPts val="2800"/>
              <a:buFont typeface="Arial"/>
              <a:buChar char="•"/>
            </a:pPr>
            <a:r>
              <a:rPr lang="en-US" sz="2800" b="0" i="0" u="sng" strike="noStrike" cap="none">
                <a:solidFill>
                  <a:srgbClr val="333333"/>
                </a:solidFill>
                <a:latin typeface="Arial"/>
                <a:ea typeface="Arial"/>
                <a:cs typeface="Arial"/>
                <a:sym typeface="Arial"/>
                <a:hlinkClick r:id="rId4">
                  <a:extLst>
                    <a:ext uri="{A12FA001-AC4F-418D-AE19-62706E023703}">
                      <ahyp:hlinkClr xmlns:ahyp="http://schemas.microsoft.com/office/drawing/2018/hyperlinkcolor" val="tx"/>
                    </a:ext>
                  </a:extLst>
                </a:hlinkClick>
              </a:rPr>
              <a:t>Member Profile Sheet</a:t>
            </a:r>
            <a:endParaRPr sz="2800" b="0" i="0" u="none" strike="noStrike" cap="none">
              <a:solidFill>
                <a:srgbClr val="333333"/>
              </a:solidFill>
              <a:latin typeface="Arial"/>
              <a:ea typeface="Arial"/>
              <a:cs typeface="Arial"/>
              <a:sym typeface="Arial"/>
            </a:endParaRPr>
          </a:p>
        </p:txBody>
      </p:sp>
      <p:sp>
        <p:nvSpPr>
          <p:cNvPr id="214" name="Google Shape;214;p14"/>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5"/>
          <p:cNvSpPr txBox="1">
            <a:spLocks noGrp="1"/>
          </p:cNvSpPr>
          <p:nvPr>
            <p:ph type="title"/>
          </p:nvPr>
        </p:nvSpPr>
        <p:spPr>
          <a:xfrm>
            <a:off x="356674" y="298195"/>
            <a:ext cx="786638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Toastmasters Membership Contests</a:t>
            </a:r>
            <a:endParaRPr/>
          </a:p>
        </p:txBody>
      </p:sp>
      <p:sp>
        <p:nvSpPr>
          <p:cNvPr id="221" name="Google Shape;221;p15"/>
          <p:cNvSpPr txBox="1"/>
          <p:nvPr/>
        </p:nvSpPr>
        <p:spPr>
          <a:xfrm>
            <a:off x="356673" y="1423923"/>
            <a:ext cx="11301927" cy="4155625"/>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a:solidFill>
                  <a:srgbClr val="333333"/>
                </a:solidFill>
                <a:latin typeface="Arial"/>
                <a:ea typeface="Arial"/>
                <a:cs typeface="Arial"/>
                <a:sym typeface="Arial"/>
              </a:rPr>
              <a:t>Annual Individual Member Program</a:t>
            </a:r>
            <a:endParaRPr sz="280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a:solidFill>
                  <a:srgbClr val="333333"/>
                </a:solidFill>
                <a:latin typeface="Arial"/>
                <a:ea typeface="Arial"/>
                <a:cs typeface="Arial"/>
                <a:sym typeface="Arial"/>
              </a:rPr>
              <a:t>Talk Up Toastmasters!</a:t>
            </a:r>
            <a:endParaRPr sz="280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a:solidFill>
                  <a:srgbClr val="333333"/>
                </a:solidFill>
                <a:latin typeface="Arial"/>
                <a:ea typeface="Arial"/>
                <a:cs typeface="Arial"/>
                <a:sym typeface="Arial"/>
              </a:rPr>
              <a:t>Smedley Award</a:t>
            </a:r>
            <a:endParaRPr sz="280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a:solidFill>
                  <a:srgbClr val="333333"/>
                </a:solidFill>
                <a:latin typeface="Arial"/>
                <a:ea typeface="Arial"/>
                <a:cs typeface="Arial"/>
                <a:sym typeface="Arial"/>
              </a:rPr>
              <a:t>Beat the Clock</a:t>
            </a:r>
            <a:endParaRPr sz="280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rgbClr val="333333"/>
              </a:solidFill>
              <a:latin typeface="Arial"/>
              <a:ea typeface="Arial"/>
              <a:cs typeface="Arial"/>
              <a:sym typeface="Arial"/>
            </a:endParaRPr>
          </a:p>
          <a:p>
            <a:pPr marL="241300" marR="0" lvl="0" indent="-228600" algn="l" rtl="0">
              <a:spcBef>
                <a:spcPts val="745"/>
              </a:spcBef>
              <a:spcAft>
                <a:spcPts val="0"/>
              </a:spcAft>
              <a:buClr>
                <a:srgbClr val="333333"/>
              </a:buClr>
              <a:buSzPts val="2800"/>
              <a:buFont typeface="Arial"/>
              <a:buChar char="•"/>
            </a:pP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Membership Growth – A Sustainable Approach</a:t>
            </a:r>
            <a:r>
              <a:rPr lang="en-US" sz="2800">
                <a:solidFill>
                  <a:srgbClr val="333333"/>
                </a:solidFill>
                <a:latin typeface="Arial"/>
                <a:ea typeface="Arial"/>
                <a:cs typeface="Arial"/>
                <a:sym typeface="Arial"/>
              </a:rPr>
              <a:t> </a:t>
            </a:r>
            <a:endParaRPr sz="2800">
              <a:solidFill>
                <a:schemeClr val="dk1"/>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a:solidFill>
                <a:schemeClr val="dk1"/>
              </a:solidFill>
              <a:latin typeface="Arial"/>
              <a:ea typeface="Arial"/>
              <a:cs typeface="Arial"/>
              <a:sym typeface="Arial"/>
            </a:endParaRPr>
          </a:p>
        </p:txBody>
      </p:sp>
      <p:sp>
        <p:nvSpPr>
          <p:cNvPr id="222" name="Google Shape;222;p15"/>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xfrm>
            <a:off x="356674" y="298195"/>
            <a:ext cx="2691765"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Introduction</a:t>
            </a:r>
            <a:endParaRPr/>
          </a:p>
        </p:txBody>
      </p:sp>
      <p:sp>
        <p:nvSpPr>
          <p:cNvPr id="87" name="Google Shape;87;p2"/>
          <p:cNvSpPr txBox="1"/>
          <p:nvPr/>
        </p:nvSpPr>
        <p:spPr>
          <a:xfrm>
            <a:off x="356673" y="1423923"/>
            <a:ext cx="5571490" cy="1546860"/>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Club coach qualifications</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Why a club coach is needed</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How to be an effective club coach</a:t>
            </a:r>
            <a:endParaRPr sz="2800" dirty="0">
              <a:solidFill>
                <a:schemeClr val="dk1"/>
              </a:solidFill>
              <a:latin typeface="Arial"/>
              <a:ea typeface="Arial"/>
              <a:cs typeface="Arial"/>
              <a:sym typeface="Arial"/>
            </a:endParaRPr>
          </a:p>
        </p:txBody>
      </p:sp>
      <p:sp>
        <p:nvSpPr>
          <p:cNvPr id="88" name="Google Shape;88;p2"/>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6"/>
          <p:cNvSpPr txBox="1">
            <a:spLocks noGrp="1"/>
          </p:cNvSpPr>
          <p:nvPr>
            <p:ph type="title"/>
          </p:nvPr>
        </p:nvSpPr>
        <p:spPr>
          <a:xfrm>
            <a:off x="356674" y="298195"/>
            <a:ext cx="271780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Membership</a:t>
            </a:r>
            <a:endParaRPr/>
          </a:p>
        </p:txBody>
      </p:sp>
      <p:sp>
        <p:nvSpPr>
          <p:cNvPr id="228" name="Google Shape;228;p16"/>
          <p:cNvSpPr txBox="1"/>
          <p:nvPr/>
        </p:nvSpPr>
        <p:spPr>
          <a:xfrm>
            <a:off x="356673" y="1503171"/>
            <a:ext cx="11066145" cy="2257028"/>
          </a:xfrm>
          <a:prstGeom prst="rect">
            <a:avLst/>
          </a:prstGeom>
          <a:noFill/>
          <a:ln>
            <a:noFill/>
          </a:ln>
        </p:spPr>
        <p:txBody>
          <a:bodyPr spcFirstLastPara="1" wrap="square" lIns="0" tIns="63500" rIns="0" bIns="0" anchor="t" anchorCtr="0">
            <a:spAutoFit/>
          </a:bodyPr>
          <a:lstStyle/>
          <a:p>
            <a:pPr marL="241300" marR="1250950" lvl="0" indent="-228600" algn="l" rtl="0">
              <a:lnSpc>
                <a:spcPct val="107142"/>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Retaining members provides continuity and assures a strong  leadership base.</a:t>
            </a:r>
            <a:endParaRPr sz="2800" dirty="0">
              <a:solidFill>
                <a:schemeClr val="dk1"/>
              </a:solidFill>
              <a:latin typeface="Arial"/>
              <a:ea typeface="Arial"/>
              <a:cs typeface="Arial"/>
              <a:sym typeface="Arial"/>
            </a:endParaRPr>
          </a:p>
          <a:p>
            <a:pPr marL="241300" marR="5080" lvl="0" indent="-228600" algn="l" rtl="0">
              <a:lnSpc>
                <a:spcPct val="111428"/>
              </a:lnSpc>
              <a:spcBef>
                <a:spcPts val="88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Every member is responsible for keeping all other members satisfied  and involved in the club.</a:t>
            </a:r>
            <a:endParaRPr sz="2800" dirty="0">
              <a:solidFill>
                <a:srgbClr val="333333"/>
              </a:solidFill>
              <a:latin typeface="Arial"/>
              <a:ea typeface="Arial"/>
              <a:cs typeface="Arial"/>
              <a:sym typeface="Arial"/>
            </a:endParaRPr>
          </a:p>
          <a:p>
            <a:pPr marL="241300" marR="5080" lvl="0" indent="-50800" algn="l" rtl="0">
              <a:lnSpc>
                <a:spcPct val="111428"/>
              </a:lnSpc>
              <a:spcBef>
                <a:spcPts val="885"/>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p:txBody>
      </p:sp>
      <p:sp>
        <p:nvSpPr>
          <p:cNvPr id="229" name="Google Shape;229;p16"/>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7"/>
          <p:cNvSpPr txBox="1">
            <a:spLocks noGrp="1"/>
          </p:cNvSpPr>
          <p:nvPr>
            <p:ph type="title"/>
          </p:nvPr>
        </p:nvSpPr>
        <p:spPr>
          <a:xfrm>
            <a:off x="356674" y="298195"/>
            <a:ext cx="526669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Recognize Achievement</a:t>
            </a:r>
            <a:endParaRPr/>
          </a:p>
        </p:txBody>
      </p:sp>
      <p:sp>
        <p:nvSpPr>
          <p:cNvPr id="236" name="Google Shape;236;p17"/>
          <p:cNvSpPr txBox="1"/>
          <p:nvPr/>
        </p:nvSpPr>
        <p:spPr>
          <a:xfrm>
            <a:off x="356673" y="1423923"/>
            <a:ext cx="10808970" cy="1939925"/>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Post member progress charts at every meeting.</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Formally recognize members achieving any education award.</a:t>
            </a:r>
            <a:endParaRPr sz="2800" dirty="0">
              <a:solidFill>
                <a:schemeClr val="dk1"/>
              </a:solidFill>
              <a:latin typeface="Arial"/>
              <a:ea typeface="Arial"/>
              <a:cs typeface="Arial"/>
              <a:sym typeface="Arial"/>
            </a:endParaRPr>
          </a:p>
          <a:p>
            <a:pPr marL="241300" marR="5080" lvl="0" indent="-228600" algn="l" rtl="0">
              <a:lnSpc>
                <a:spcPct val="110714"/>
              </a:lnSpc>
              <a:spcBef>
                <a:spcPts val="969"/>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Mention achievements in club newsletters, on social media, and on  the club website.</a:t>
            </a:r>
            <a:endParaRPr sz="2800" dirty="0">
              <a:solidFill>
                <a:schemeClr val="dk1"/>
              </a:solidFill>
              <a:latin typeface="Arial"/>
              <a:ea typeface="Arial"/>
              <a:cs typeface="Arial"/>
              <a:sym typeface="Arial"/>
            </a:endParaRPr>
          </a:p>
        </p:txBody>
      </p:sp>
      <p:sp>
        <p:nvSpPr>
          <p:cNvPr id="237" name="Google Shape;237;p17"/>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8"/>
          <p:cNvSpPr txBox="1">
            <a:spLocks noGrp="1"/>
          </p:cNvSpPr>
          <p:nvPr>
            <p:ph type="title"/>
          </p:nvPr>
        </p:nvSpPr>
        <p:spPr>
          <a:xfrm>
            <a:off x="356674" y="298195"/>
            <a:ext cx="526669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Recognize Achievement</a:t>
            </a:r>
            <a:endParaRPr/>
          </a:p>
        </p:txBody>
      </p:sp>
      <p:sp>
        <p:nvSpPr>
          <p:cNvPr id="243" name="Google Shape;243;p18"/>
          <p:cNvSpPr txBox="1"/>
          <p:nvPr/>
        </p:nvSpPr>
        <p:spPr>
          <a:xfrm>
            <a:off x="356673" y="1423923"/>
            <a:ext cx="11000105" cy="1939925"/>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Emphasize the importance of recognizing members.</a:t>
            </a:r>
            <a:endParaRPr sz="2800" dirty="0">
              <a:solidFill>
                <a:schemeClr val="dk1"/>
              </a:solidFill>
              <a:latin typeface="Arial"/>
              <a:ea typeface="Arial"/>
              <a:cs typeface="Arial"/>
              <a:sym typeface="Arial"/>
            </a:endParaRPr>
          </a:p>
          <a:p>
            <a:pPr marL="241300" marR="156845" lvl="0" indent="-228600" algn="l" rtl="0">
              <a:lnSpc>
                <a:spcPct val="107142"/>
              </a:lnSpc>
              <a:spcBef>
                <a:spcPts val="1019"/>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Encourage corporate clubs to use the company email, intranet, and  newsletter to recognize members.</a:t>
            </a:r>
            <a:endParaRPr sz="2800" dirty="0">
              <a:solidFill>
                <a:schemeClr val="dk1"/>
              </a:solidFill>
              <a:latin typeface="Arial"/>
              <a:ea typeface="Arial"/>
              <a:cs typeface="Arial"/>
              <a:sym typeface="Arial"/>
            </a:endParaRPr>
          </a:p>
          <a:p>
            <a:pPr marL="241300" marR="0" lvl="0" indent="-228600" algn="l" rtl="0">
              <a:lnSpc>
                <a:spcPct val="100000"/>
              </a:lnSpc>
              <a:spcBef>
                <a:spcPts val="70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Publicize the club’s achievement in the Distinguished Club Program.</a:t>
            </a:r>
            <a:endParaRPr sz="2800" dirty="0">
              <a:solidFill>
                <a:schemeClr val="dk1"/>
              </a:solidFill>
              <a:latin typeface="Arial"/>
              <a:ea typeface="Arial"/>
              <a:cs typeface="Arial"/>
              <a:sym typeface="Arial"/>
            </a:endParaRPr>
          </a:p>
        </p:txBody>
      </p:sp>
      <p:sp>
        <p:nvSpPr>
          <p:cNvPr id="244" name="Google Shape;244;p18"/>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9"/>
          <p:cNvSpPr txBox="1">
            <a:spLocks noGrp="1"/>
          </p:cNvSpPr>
          <p:nvPr>
            <p:ph type="title"/>
          </p:nvPr>
        </p:nvSpPr>
        <p:spPr>
          <a:xfrm>
            <a:off x="356674" y="298195"/>
            <a:ext cx="472567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Looking to the Future</a:t>
            </a:r>
            <a:endParaRPr/>
          </a:p>
        </p:txBody>
      </p:sp>
      <p:sp>
        <p:nvSpPr>
          <p:cNvPr id="251" name="Google Shape;251;p19"/>
          <p:cNvSpPr txBox="1"/>
          <p:nvPr/>
        </p:nvSpPr>
        <p:spPr>
          <a:xfrm>
            <a:off x="356673" y="1423923"/>
            <a:ext cx="8528050" cy="3634969"/>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A vision is what members want their club to become.</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Help members develop a vision for the club.</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Get their agreement to fulfill the club mission.</a:t>
            </a:r>
            <a:endParaRPr sz="2800" dirty="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Guide the club to set specific goals.</a:t>
            </a:r>
            <a:endParaRPr sz="2800" dirty="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a:p>
            <a:pPr marL="241300" marR="0" lvl="0" indent="-50800" algn="l" rtl="0">
              <a:lnSpc>
                <a:spcPct val="100000"/>
              </a:lnSpc>
              <a:spcBef>
                <a:spcPts val="745"/>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a:p>
            <a:pPr marL="12700" marR="0" lvl="0" indent="0" algn="l" rtl="0">
              <a:lnSpc>
                <a:spcPct val="100000"/>
              </a:lnSpc>
              <a:spcBef>
                <a:spcPts val="745"/>
              </a:spcBef>
              <a:spcAft>
                <a:spcPts val="0"/>
              </a:spcAft>
              <a:buNone/>
            </a:pPr>
            <a:endParaRPr sz="2800" dirty="0">
              <a:solidFill>
                <a:schemeClr val="dk1"/>
              </a:solidFill>
              <a:latin typeface="Arial"/>
              <a:ea typeface="Arial"/>
              <a:cs typeface="Arial"/>
              <a:sym typeface="Arial"/>
            </a:endParaRPr>
          </a:p>
        </p:txBody>
      </p:sp>
      <p:sp>
        <p:nvSpPr>
          <p:cNvPr id="252" name="Google Shape;252;p19"/>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0"/>
          <p:cNvSpPr txBox="1">
            <a:spLocks noGrp="1"/>
          </p:cNvSpPr>
          <p:nvPr>
            <p:ph type="title"/>
          </p:nvPr>
        </p:nvSpPr>
        <p:spPr>
          <a:xfrm>
            <a:off x="356674" y="298195"/>
            <a:ext cx="472567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Looking to the Future</a:t>
            </a:r>
            <a:endParaRPr/>
          </a:p>
        </p:txBody>
      </p:sp>
      <p:sp>
        <p:nvSpPr>
          <p:cNvPr id="258" name="Google Shape;258;p20"/>
          <p:cNvSpPr txBox="1"/>
          <p:nvPr/>
        </p:nvSpPr>
        <p:spPr>
          <a:xfrm>
            <a:off x="356673" y="1384299"/>
            <a:ext cx="10764520" cy="1979295"/>
          </a:xfrm>
          <a:prstGeom prst="rect">
            <a:avLst/>
          </a:prstGeom>
          <a:noFill/>
          <a:ln>
            <a:noFill/>
          </a:ln>
        </p:spPr>
        <p:txBody>
          <a:bodyPr spcFirstLastPara="1" wrap="square" lIns="0" tIns="131425" rIns="0" bIns="0" anchor="t" anchorCtr="0">
            <a:spAutoFit/>
          </a:bodyPr>
          <a:lstStyle/>
          <a:p>
            <a:pPr marL="12700" marR="0" lvl="0" indent="0" algn="l" rtl="0">
              <a:lnSpc>
                <a:spcPct val="100000"/>
              </a:lnSpc>
              <a:spcBef>
                <a:spcPts val="0"/>
              </a:spcBef>
              <a:spcAft>
                <a:spcPts val="0"/>
              </a:spcAft>
              <a:buNone/>
            </a:pPr>
            <a:r>
              <a:rPr lang="en-US" sz="2800" b="1" dirty="0">
                <a:solidFill>
                  <a:srgbClr val="333333"/>
                </a:solidFill>
                <a:latin typeface="Arial"/>
                <a:ea typeface="Arial"/>
                <a:cs typeface="Arial"/>
                <a:sym typeface="Arial"/>
              </a:rPr>
              <a:t>Club mission</a:t>
            </a:r>
            <a:endParaRPr sz="2800" dirty="0">
              <a:solidFill>
                <a:schemeClr val="dk1"/>
              </a:solidFill>
              <a:latin typeface="Arial"/>
              <a:ea typeface="Arial"/>
              <a:cs typeface="Arial"/>
              <a:sym typeface="Arial"/>
            </a:endParaRPr>
          </a:p>
          <a:p>
            <a:pPr marL="12700" marR="5080" lvl="0" indent="0" algn="l" rtl="0">
              <a:lnSpc>
                <a:spcPct val="101099"/>
              </a:lnSpc>
              <a:spcBef>
                <a:spcPts val="900"/>
              </a:spcBef>
              <a:spcAft>
                <a:spcPts val="0"/>
              </a:spcAft>
              <a:buNone/>
            </a:pPr>
            <a:r>
              <a:rPr lang="en-US" sz="2800" dirty="0">
                <a:solidFill>
                  <a:srgbClr val="333333"/>
                </a:solidFill>
                <a:latin typeface="Arial"/>
                <a:ea typeface="Arial"/>
                <a:cs typeface="Arial"/>
                <a:sym typeface="Arial"/>
              </a:rPr>
              <a:t>We provide a supportive and positive learning experience in which  members are empowered to develop communication and leadership  skills, resulting in greater self-confidence and personal growth.</a:t>
            </a:r>
            <a:endParaRPr sz="2800" dirty="0">
              <a:solidFill>
                <a:schemeClr val="dk1"/>
              </a:solidFill>
              <a:latin typeface="Arial"/>
              <a:ea typeface="Arial"/>
              <a:cs typeface="Arial"/>
              <a:sym typeface="Arial"/>
            </a:endParaRPr>
          </a:p>
        </p:txBody>
      </p:sp>
      <p:sp>
        <p:nvSpPr>
          <p:cNvPr id="259" name="Google Shape;259;p20"/>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1"/>
          <p:cNvSpPr txBox="1"/>
          <p:nvPr/>
        </p:nvSpPr>
        <p:spPr>
          <a:xfrm>
            <a:off x="356674" y="298195"/>
            <a:ext cx="4725670" cy="57404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US" sz="3600" b="1">
                <a:solidFill>
                  <a:srgbClr val="333333"/>
                </a:solidFill>
                <a:latin typeface="Arial"/>
                <a:ea typeface="Arial"/>
                <a:cs typeface="Arial"/>
                <a:sym typeface="Arial"/>
              </a:rPr>
              <a:t>Looking to the Future</a:t>
            </a:r>
            <a:endParaRPr sz="3600">
              <a:solidFill>
                <a:schemeClr val="dk1"/>
              </a:solidFill>
              <a:latin typeface="Arial"/>
              <a:ea typeface="Arial"/>
              <a:cs typeface="Arial"/>
              <a:sym typeface="Arial"/>
            </a:endParaRPr>
          </a:p>
        </p:txBody>
      </p:sp>
      <p:sp>
        <p:nvSpPr>
          <p:cNvPr id="265" name="Google Shape;265;p21"/>
          <p:cNvSpPr txBox="1"/>
          <p:nvPr/>
        </p:nvSpPr>
        <p:spPr>
          <a:xfrm>
            <a:off x="356673" y="1539747"/>
            <a:ext cx="9966325" cy="2641813"/>
          </a:xfrm>
          <a:prstGeom prst="rect">
            <a:avLst/>
          </a:prstGeom>
          <a:noFill/>
          <a:ln>
            <a:noFill/>
          </a:ln>
        </p:spPr>
        <p:txBody>
          <a:bodyPr spcFirstLastPara="1" wrap="square" lIns="0" tIns="6350" rIns="0" bIns="0" anchor="t" anchorCtr="0">
            <a:spAutoFit/>
          </a:bodyPr>
          <a:lstStyle/>
          <a:p>
            <a:pPr marL="12700" marR="5080" lvl="0" indent="0" algn="l" rtl="0">
              <a:lnSpc>
                <a:spcPct val="101400"/>
              </a:lnSpc>
              <a:spcBef>
                <a:spcPts val="0"/>
              </a:spcBef>
              <a:spcAft>
                <a:spcPts val="0"/>
              </a:spcAft>
              <a:buNone/>
            </a:pPr>
            <a:r>
              <a:rPr lang="en-US" sz="2800">
                <a:solidFill>
                  <a:srgbClr val="333333"/>
                </a:solidFill>
                <a:latin typeface="Arial"/>
                <a:ea typeface="Arial"/>
                <a:cs typeface="Arial"/>
                <a:sym typeface="Arial"/>
              </a:rPr>
              <a:t>Teach the club how to use the </a:t>
            </a:r>
            <a:r>
              <a:rPr lang="en-US" sz="2800" i="1">
                <a:solidFill>
                  <a:srgbClr val="333333"/>
                </a:solidFill>
                <a:latin typeface="Arial"/>
                <a:ea typeface="Arial"/>
                <a:cs typeface="Arial"/>
                <a:sym typeface="Arial"/>
              </a:rPr>
              <a:t>Distinguished Club Program and  Club Success Plan</a:t>
            </a:r>
            <a:r>
              <a:rPr lang="en-US" sz="2800">
                <a:solidFill>
                  <a:srgbClr val="333333"/>
                </a:solidFill>
                <a:latin typeface="Arial"/>
                <a:ea typeface="Arial"/>
                <a:cs typeface="Arial"/>
                <a:sym typeface="Arial"/>
              </a:rPr>
              <a:t>.</a:t>
            </a:r>
            <a:endParaRPr sz="2800">
              <a:solidFill>
                <a:srgbClr val="333333"/>
              </a:solidFill>
              <a:latin typeface="Arial"/>
              <a:ea typeface="Arial"/>
              <a:cs typeface="Arial"/>
              <a:sym typeface="Arial"/>
            </a:endParaRPr>
          </a:p>
          <a:p>
            <a:pPr marL="12700" marR="5080" lvl="0" indent="0" algn="l" rtl="0">
              <a:lnSpc>
                <a:spcPct val="101400"/>
              </a:lnSpc>
              <a:spcBef>
                <a:spcPts val="50"/>
              </a:spcBef>
              <a:spcAft>
                <a:spcPts val="0"/>
              </a:spcAft>
              <a:buNone/>
            </a:pPr>
            <a:endParaRPr sz="2800">
              <a:solidFill>
                <a:srgbClr val="333333"/>
              </a:solidFill>
              <a:latin typeface="Arial"/>
              <a:ea typeface="Arial"/>
              <a:cs typeface="Arial"/>
              <a:sym typeface="Arial"/>
            </a:endParaRPr>
          </a:p>
          <a:p>
            <a:pPr marL="12700" marR="5080" lvl="0" indent="0" algn="l" rtl="0">
              <a:lnSpc>
                <a:spcPct val="101400"/>
              </a:lnSpc>
              <a:spcBef>
                <a:spcPts val="50"/>
              </a:spcBef>
              <a:spcAft>
                <a:spcPts val="0"/>
              </a:spcAft>
              <a:buNone/>
            </a:pPr>
            <a:endParaRPr sz="2800">
              <a:solidFill>
                <a:srgbClr val="333333"/>
              </a:solidFill>
              <a:latin typeface="Arial"/>
              <a:ea typeface="Arial"/>
              <a:cs typeface="Arial"/>
              <a:sym typeface="Arial"/>
            </a:endParaRPr>
          </a:p>
          <a:p>
            <a:pPr marL="12700" marR="5080" lvl="0" indent="0" algn="l" rtl="0">
              <a:lnSpc>
                <a:spcPct val="101400"/>
              </a:lnSpc>
              <a:spcBef>
                <a:spcPts val="50"/>
              </a:spcBef>
              <a:spcAft>
                <a:spcPts val="0"/>
              </a:spcAft>
              <a:buNone/>
            </a:pPr>
            <a:endParaRPr sz="2800">
              <a:solidFill>
                <a:srgbClr val="333333"/>
              </a:solidFill>
              <a:latin typeface="Arial"/>
              <a:ea typeface="Arial"/>
              <a:cs typeface="Arial"/>
              <a:sym typeface="Arial"/>
            </a:endParaRPr>
          </a:p>
          <a:p>
            <a:pPr marL="12700" marR="5080" lvl="0" indent="0" algn="l" rtl="0">
              <a:lnSpc>
                <a:spcPct val="101400"/>
              </a:lnSpc>
              <a:spcBef>
                <a:spcPts val="50"/>
              </a:spcBef>
              <a:spcAft>
                <a:spcPts val="0"/>
              </a:spcAft>
              <a:buNone/>
            </a:pPr>
            <a:r>
              <a:rPr lang="en-US" sz="2800" u="sng">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DCP and Club Success Plan </a:t>
            </a:r>
            <a:endParaRPr sz="2800">
              <a:solidFill>
                <a:schemeClr val="dk1"/>
              </a:solidFill>
              <a:latin typeface="Arial"/>
              <a:ea typeface="Arial"/>
              <a:cs typeface="Arial"/>
              <a:sym typeface="Arial"/>
            </a:endParaRPr>
          </a:p>
        </p:txBody>
      </p:sp>
      <p:sp>
        <p:nvSpPr>
          <p:cNvPr id="266" name="Google Shape;266;p21"/>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22"/>
          <p:cNvSpPr txBox="1">
            <a:spLocks noGrp="1"/>
          </p:cNvSpPr>
          <p:nvPr>
            <p:ph type="title"/>
          </p:nvPr>
        </p:nvSpPr>
        <p:spPr>
          <a:xfrm>
            <a:off x="356674" y="298195"/>
            <a:ext cx="5053965"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The Club Success Plan</a:t>
            </a:r>
            <a:endParaRPr/>
          </a:p>
        </p:txBody>
      </p:sp>
      <p:sp>
        <p:nvSpPr>
          <p:cNvPr id="272" name="Google Shape;272;p22"/>
          <p:cNvSpPr txBox="1"/>
          <p:nvPr/>
        </p:nvSpPr>
        <p:spPr>
          <a:xfrm>
            <a:off x="356673" y="1423923"/>
            <a:ext cx="8721725" cy="2067560"/>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Helps determine how club will meet the 10 DCP goals</a:t>
            </a:r>
            <a:endParaRPr sz="2800" dirty="0">
              <a:solidFill>
                <a:schemeClr val="dk1"/>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Allows the club to establish additional goals</a:t>
            </a:r>
            <a:endParaRPr sz="2800" dirty="0">
              <a:solidFill>
                <a:schemeClr val="dk1"/>
              </a:solidFill>
              <a:latin typeface="Arial"/>
              <a:ea typeface="Arial"/>
              <a:cs typeface="Arial"/>
              <a:sym typeface="Arial"/>
            </a:endParaRPr>
          </a:p>
          <a:p>
            <a:pPr marL="241300" marR="0" lvl="0" indent="-228600" algn="l" rtl="0">
              <a:lnSpc>
                <a:spcPct val="100000"/>
              </a:lnSpc>
              <a:spcBef>
                <a:spcPts val="65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Outlines strategies for achieving goals</a:t>
            </a:r>
            <a:endParaRPr sz="2800" dirty="0">
              <a:solidFill>
                <a:schemeClr val="dk1"/>
              </a:solidFill>
              <a:latin typeface="Arial"/>
              <a:ea typeface="Arial"/>
              <a:cs typeface="Arial"/>
              <a:sym typeface="Arial"/>
            </a:endParaRPr>
          </a:p>
          <a:p>
            <a:pPr marL="241300" marR="0" lvl="0" indent="-228600" algn="l" rtl="0">
              <a:lnSpc>
                <a:spcPct val="100000"/>
              </a:lnSpc>
              <a:spcBef>
                <a:spcPts val="745"/>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Identifies resources to accomplish goals</a:t>
            </a:r>
            <a:endParaRPr sz="2800" dirty="0">
              <a:solidFill>
                <a:schemeClr val="dk1"/>
              </a:solidFill>
              <a:latin typeface="Arial"/>
              <a:ea typeface="Arial"/>
              <a:cs typeface="Arial"/>
              <a:sym typeface="Arial"/>
            </a:endParaRPr>
          </a:p>
        </p:txBody>
      </p:sp>
      <p:sp>
        <p:nvSpPr>
          <p:cNvPr id="273" name="Google Shape;273;p22"/>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3"/>
          <p:cNvSpPr txBox="1">
            <a:spLocks noGrp="1"/>
          </p:cNvSpPr>
          <p:nvPr>
            <p:ph type="title"/>
          </p:nvPr>
        </p:nvSpPr>
        <p:spPr>
          <a:xfrm>
            <a:off x="356674" y="298195"/>
            <a:ext cx="1702435"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Closing</a:t>
            </a:r>
            <a:endParaRPr/>
          </a:p>
        </p:txBody>
      </p:sp>
      <p:sp>
        <p:nvSpPr>
          <p:cNvPr id="279" name="Google Shape;279;p23"/>
          <p:cNvSpPr txBox="1"/>
          <p:nvPr/>
        </p:nvSpPr>
        <p:spPr>
          <a:xfrm>
            <a:off x="356673" y="1423923"/>
            <a:ext cx="2065020" cy="1546860"/>
          </a:xfrm>
          <a:prstGeom prst="rect">
            <a:avLst/>
          </a:prstGeom>
          <a:noFill/>
          <a:ln>
            <a:noFill/>
          </a:ln>
        </p:spPr>
        <p:txBody>
          <a:bodyPr spcFirstLastPara="1" wrap="square" lIns="0" tIns="92075" rIns="0" bIns="0" anchor="t" anchorCtr="0">
            <a:spAutoFit/>
          </a:bodyPr>
          <a:lstStyle/>
          <a:p>
            <a:pPr marL="12700" marR="0" lvl="0" indent="0" algn="l" rtl="0">
              <a:lnSpc>
                <a:spcPct val="100000"/>
              </a:lnSpc>
              <a:spcBef>
                <a:spcPts val="0"/>
              </a:spcBef>
              <a:spcAft>
                <a:spcPts val="0"/>
              </a:spcAft>
              <a:buNone/>
            </a:pPr>
            <a:r>
              <a:rPr lang="en-US" sz="2800">
                <a:solidFill>
                  <a:srgbClr val="333333"/>
                </a:solidFill>
                <a:latin typeface="Arial"/>
                <a:ea typeface="Arial"/>
                <a:cs typeface="Arial"/>
                <a:sym typeface="Arial"/>
              </a:rPr>
              <a:t>-Question?</a:t>
            </a:r>
            <a:endParaRPr sz="2800">
              <a:solidFill>
                <a:schemeClr val="dk1"/>
              </a:solidFill>
              <a:latin typeface="Arial"/>
              <a:ea typeface="Arial"/>
              <a:cs typeface="Arial"/>
              <a:sym typeface="Arial"/>
            </a:endParaRPr>
          </a:p>
          <a:p>
            <a:pPr marL="12700" marR="0" lvl="0" indent="0" algn="l" rtl="0">
              <a:lnSpc>
                <a:spcPct val="100000"/>
              </a:lnSpc>
              <a:spcBef>
                <a:spcPts val="620"/>
              </a:spcBef>
              <a:spcAft>
                <a:spcPts val="0"/>
              </a:spcAft>
              <a:buNone/>
            </a:pPr>
            <a:r>
              <a:rPr lang="en-US" sz="2800">
                <a:solidFill>
                  <a:srgbClr val="333333"/>
                </a:solidFill>
                <a:latin typeface="Arial"/>
                <a:ea typeface="Arial"/>
                <a:cs typeface="Arial"/>
                <a:sym typeface="Arial"/>
              </a:rPr>
              <a:t>-Comments?</a:t>
            </a:r>
            <a:endParaRPr sz="2800">
              <a:solidFill>
                <a:schemeClr val="dk1"/>
              </a:solidFill>
              <a:latin typeface="Arial"/>
              <a:ea typeface="Arial"/>
              <a:cs typeface="Arial"/>
              <a:sym typeface="Arial"/>
            </a:endParaRPr>
          </a:p>
          <a:p>
            <a:pPr marL="12700" marR="0" lvl="0" indent="0" algn="l" rtl="0">
              <a:lnSpc>
                <a:spcPct val="100000"/>
              </a:lnSpc>
              <a:spcBef>
                <a:spcPts val="650"/>
              </a:spcBef>
              <a:spcAft>
                <a:spcPts val="0"/>
              </a:spcAft>
              <a:buNone/>
            </a:pPr>
            <a:r>
              <a:rPr lang="en-US" sz="2800">
                <a:solidFill>
                  <a:srgbClr val="333333"/>
                </a:solidFill>
                <a:latin typeface="Arial"/>
                <a:ea typeface="Arial"/>
                <a:cs typeface="Arial"/>
                <a:sym typeface="Arial"/>
              </a:rPr>
              <a:t>-Concerns?</a:t>
            </a:r>
            <a:endParaRPr sz="2800">
              <a:solidFill>
                <a:schemeClr val="dk1"/>
              </a:solidFill>
              <a:latin typeface="Arial"/>
              <a:ea typeface="Arial"/>
              <a:cs typeface="Arial"/>
              <a:sym typeface="Arial"/>
            </a:endParaRPr>
          </a:p>
        </p:txBody>
      </p:sp>
      <p:sp>
        <p:nvSpPr>
          <p:cNvPr id="280" name="Google Shape;280;p23"/>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356674" y="298195"/>
            <a:ext cx="11478651" cy="553998"/>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a:latin typeface="Calibri"/>
                <a:ea typeface="Calibri"/>
                <a:cs typeface="Calibri"/>
                <a:sym typeface="Calibri"/>
              </a:rPr>
              <a:t>Coach VS Mentor</a:t>
            </a:r>
            <a:endParaRPr/>
          </a:p>
        </p:txBody>
      </p:sp>
      <p:graphicFrame>
        <p:nvGraphicFramePr>
          <p:cNvPr id="94" name="Google Shape;94;p3"/>
          <p:cNvGraphicFramePr/>
          <p:nvPr/>
        </p:nvGraphicFramePr>
        <p:xfrm>
          <a:off x="1828800" y="1371600"/>
          <a:ext cx="7794250" cy="3964100"/>
        </p:xfrm>
        <a:graphic>
          <a:graphicData uri="http://schemas.openxmlformats.org/drawingml/2006/table">
            <a:tbl>
              <a:tblPr>
                <a:noFill/>
                <a:tableStyleId>{6D8A281B-83F2-49FE-B6BC-CD976B94257A}</a:tableStyleId>
              </a:tblPr>
              <a:tblGrid>
                <a:gridCol w="2763075">
                  <a:extLst>
                    <a:ext uri="{9D8B030D-6E8A-4147-A177-3AD203B41FA5}">
                      <a16:colId xmlns:a16="http://schemas.microsoft.com/office/drawing/2014/main" val="20000"/>
                    </a:ext>
                  </a:extLst>
                </a:gridCol>
                <a:gridCol w="2348075">
                  <a:extLst>
                    <a:ext uri="{9D8B030D-6E8A-4147-A177-3AD203B41FA5}">
                      <a16:colId xmlns:a16="http://schemas.microsoft.com/office/drawing/2014/main" val="20001"/>
                    </a:ext>
                  </a:extLst>
                </a:gridCol>
                <a:gridCol w="2683100">
                  <a:extLst>
                    <a:ext uri="{9D8B030D-6E8A-4147-A177-3AD203B41FA5}">
                      <a16:colId xmlns:a16="http://schemas.microsoft.com/office/drawing/2014/main" val="20002"/>
                    </a:ext>
                  </a:extLst>
                </a:gridCol>
              </a:tblGrid>
              <a:tr h="531950">
                <a:tc>
                  <a:txBody>
                    <a:bodyPr/>
                    <a:lstStyle/>
                    <a:p>
                      <a:pPr marL="0" marR="0" lvl="0" indent="0" algn="l" rtl="0">
                        <a:lnSpc>
                          <a:spcPct val="100000"/>
                        </a:lnSpc>
                        <a:spcBef>
                          <a:spcPts val="0"/>
                        </a:spcBef>
                        <a:spcAft>
                          <a:spcPts val="0"/>
                        </a:spcAft>
                        <a:buNone/>
                      </a:pPr>
                      <a:endParaRPr sz="1600" u="none" strike="noStrike" cap="none">
                        <a:latin typeface="Times New Roman"/>
                        <a:ea typeface="Times New Roman"/>
                        <a:cs typeface="Times New Roman"/>
                        <a:sym typeface="Times New Roman"/>
                      </a:endParaRPr>
                    </a:p>
                  </a:txBody>
                  <a:tcPr marL="0" marR="0" marT="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355677"/>
                    </a:solidFill>
                  </a:tcPr>
                </a:tc>
                <a:tc>
                  <a:txBody>
                    <a:bodyPr/>
                    <a:lstStyle/>
                    <a:p>
                      <a:pPr marL="0" marR="71755" lvl="0" indent="0" algn="ctr" rtl="0">
                        <a:lnSpc>
                          <a:spcPct val="100000"/>
                        </a:lnSpc>
                        <a:spcBef>
                          <a:spcPts val="0"/>
                        </a:spcBef>
                        <a:spcAft>
                          <a:spcPts val="0"/>
                        </a:spcAft>
                        <a:buNone/>
                      </a:pPr>
                      <a:r>
                        <a:rPr lang="en-US" sz="1600" b="1" u="none" strike="noStrike" cap="none">
                          <a:solidFill>
                            <a:srgbClr val="FFFFFF"/>
                          </a:solidFill>
                          <a:latin typeface="Arial"/>
                          <a:ea typeface="Arial"/>
                          <a:cs typeface="Arial"/>
                          <a:sym typeface="Arial"/>
                        </a:rPr>
                        <a:t>Coach</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355677"/>
                    </a:solidFill>
                  </a:tcPr>
                </a:tc>
                <a:tc>
                  <a:txBody>
                    <a:bodyPr/>
                    <a:lstStyle/>
                    <a:p>
                      <a:pPr marL="94615" marR="0" lvl="0" indent="0" algn="ctr" rtl="0">
                        <a:lnSpc>
                          <a:spcPct val="100000"/>
                        </a:lnSpc>
                        <a:spcBef>
                          <a:spcPts val="0"/>
                        </a:spcBef>
                        <a:spcAft>
                          <a:spcPts val="0"/>
                        </a:spcAft>
                        <a:buNone/>
                      </a:pPr>
                      <a:r>
                        <a:rPr lang="en-US" sz="1600" b="1" u="none" strike="noStrike" cap="none">
                          <a:solidFill>
                            <a:srgbClr val="FFFFFF"/>
                          </a:solidFill>
                          <a:latin typeface="Arial"/>
                          <a:ea typeface="Arial"/>
                          <a:cs typeface="Arial"/>
                          <a:sym typeface="Arial"/>
                        </a:rPr>
                        <a:t>Mentor</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355677"/>
                    </a:solidFill>
                  </a:tcPr>
                </a:tc>
                <a:extLst>
                  <a:ext uri="{0D108BD9-81ED-4DB2-BD59-A6C34878D82A}">
                    <a16:rowId xmlns:a16="http://schemas.microsoft.com/office/drawing/2014/main" val="10000"/>
                  </a:ext>
                </a:extLst>
              </a:tr>
              <a:tr h="918150">
                <a:tc>
                  <a:txBody>
                    <a:bodyPr/>
                    <a:lstStyle/>
                    <a:p>
                      <a:pPr marL="0" marR="0" lvl="0" indent="0" algn="l" rtl="0">
                        <a:lnSpc>
                          <a:spcPct val="100000"/>
                        </a:lnSpc>
                        <a:spcBef>
                          <a:spcPts val="0"/>
                        </a:spcBef>
                        <a:spcAft>
                          <a:spcPts val="0"/>
                        </a:spcAft>
                        <a:buNone/>
                      </a:pPr>
                      <a:endParaRPr sz="2300" u="none" strike="noStrike" cap="none">
                        <a:latin typeface="Times New Roman"/>
                        <a:ea typeface="Times New Roman"/>
                        <a:cs typeface="Times New Roman"/>
                        <a:sym typeface="Times New Roman"/>
                      </a:endParaRPr>
                    </a:p>
                    <a:p>
                      <a:pPr marL="0" marR="16129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Focus</a:t>
                      </a:r>
                      <a:endParaRPr sz="1600" u="none" strike="noStrike" cap="none">
                        <a:latin typeface="Arial"/>
                        <a:ea typeface="Arial"/>
                        <a:cs typeface="Arial"/>
                        <a:sym typeface="Arial"/>
                      </a:endParaRPr>
                    </a:p>
                  </a:txBody>
                  <a:tcPr marL="0" marR="0" marT="280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0" marR="0" lvl="0" indent="0" algn="l" rtl="0">
                        <a:lnSpc>
                          <a:spcPct val="100000"/>
                        </a:lnSpc>
                        <a:spcBef>
                          <a:spcPts val="0"/>
                        </a:spcBef>
                        <a:spcAft>
                          <a:spcPts val="0"/>
                        </a:spcAft>
                        <a:buNone/>
                      </a:pPr>
                      <a:endParaRPr sz="1500" u="none" strike="noStrike" cap="none">
                        <a:latin typeface="Times New Roman"/>
                        <a:ea typeface="Times New Roman"/>
                        <a:cs typeface="Times New Roman"/>
                        <a:sym typeface="Times New Roman"/>
                      </a:endParaRPr>
                    </a:p>
                    <a:p>
                      <a:pPr marL="532765" marR="604520" lvl="0" indent="12065" algn="l" rtl="0">
                        <a:lnSpc>
                          <a:spcPct val="131250"/>
                        </a:lnSpc>
                        <a:spcBef>
                          <a:spcPts val="5"/>
                        </a:spcBef>
                        <a:spcAft>
                          <a:spcPts val="0"/>
                        </a:spcAft>
                        <a:buNone/>
                      </a:pPr>
                      <a:r>
                        <a:rPr lang="en-US" sz="1600" u="none" strike="noStrike" cap="none">
                          <a:solidFill>
                            <a:srgbClr val="132E3E"/>
                          </a:solidFill>
                          <a:latin typeface="Arial"/>
                          <a:ea typeface="Arial"/>
                          <a:cs typeface="Arial"/>
                          <a:sym typeface="Arial"/>
                        </a:rPr>
                        <a:t>Performance  Improvement</a:t>
                      </a:r>
                      <a:endParaRPr sz="1600" u="none" strike="noStrike" cap="none">
                        <a:latin typeface="Arial"/>
                        <a:ea typeface="Arial"/>
                        <a:cs typeface="Arial"/>
                        <a:sym typeface="Arial"/>
                      </a:endParaRPr>
                    </a:p>
                  </a:txBody>
                  <a:tcPr marL="0" marR="0" marT="4475"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0" marR="0" lvl="0" indent="0" algn="l" rtl="0">
                        <a:lnSpc>
                          <a:spcPct val="100000"/>
                        </a:lnSpc>
                        <a:spcBef>
                          <a:spcPts val="0"/>
                        </a:spcBef>
                        <a:spcAft>
                          <a:spcPts val="0"/>
                        </a:spcAft>
                        <a:buNone/>
                      </a:pPr>
                      <a:endParaRPr sz="1500" u="none" strike="noStrike" cap="none">
                        <a:latin typeface="Times New Roman"/>
                        <a:ea typeface="Times New Roman"/>
                        <a:cs typeface="Times New Roman"/>
                        <a:sym typeface="Times New Roman"/>
                      </a:endParaRPr>
                    </a:p>
                    <a:p>
                      <a:pPr marL="789940" marR="687705" lvl="0" indent="190499" algn="l" rtl="0">
                        <a:lnSpc>
                          <a:spcPct val="131250"/>
                        </a:lnSpc>
                        <a:spcBef>
                          <a:spcPts val="5"/>
                        </a:spcBef>
                        <a:spcAft>
                          <a:spcPts val="0"/>
                        </a:spcAft>
                        <a:buNone/>
                      </a:pPr>
                      <a:r>
                        <a:rPr lang="en-US" sz="1600" u="none" strike="noStrike" cap="none">
                          <a:solidFill>
                            <a:srgbClr val="132E3E"/>
                          </a:solidFill>
                          <a:latin typeface="Arial"/>
                          <a:ea typeface="Arial"/>
                          <a:cs typeface="Arial"/>
                          <a:sym typeface="Arial"/>
                        </a:rPr>
                        <a:t>Individual  Development</a:t>
                      </a:r>
                      <a:endParaRPr sz="1600" u="none" strike="noStrike" cap="none">
                        <a:latin typeface="Arial"/>
                        <a:ea typeface="Arial"/>
                        <a:cs typeface="Arial"/>
                        <a:sym typeface="Arial"/>
                      </a:endParaRPr>
                    </a:p>
                  </a:txBody>
                  <a:tcPr marL="0" marR="0" marT="4475"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extLst>
                  <a:ext uri="{0D108BD9-81ED-4DB2-BD59-A6C34878D82A}">
                    <a16:rowId xmlns:a16="http://schemas.microsoft.com/office/drawing/2014/main" val="10001"/>
                  </a:ext>
                </a:extLst>
              </a:tr>
              <a:tr h="531950">
                <a:tc>
                  <a:txBody>
                    <a:bodyPr/>
                    <a:lstStyle/>
                    <a:p>
                      <a:pPr marL="0" marR="16129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Relationship timeframe</a:t>
                      </a:r>
                      <a:endParaRPr sz="1600" u="none" strike="noStrike" cap="none">
                        <a:latin typeface="Arial"/>
                        <a:ea typeface="Arial"/>
                        <a:cs typeface="Arial"/>
                        <a:sym typeface="Arial"/>
                      </a:endParaRPr>
                    </a:p>
                  </a:txBody>
                  <a:tcPr marL="0" marR="0" marT="14455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tc>
                  <a:txBody>
                    <a:bodyPr/>
                    <a:lstStyle/>
                    <a:p>
                      <a:pPr marL="0" marR="71755"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Short term</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tc>
                  <a:txBody>
                    <a:bodyPr/>
                    <a:lstStyle/>
                    <a:p>
                      <a:pPr marL="94615" marR="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Long term</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31950">
                <a:tc>
                  <a:txBody>
                    <a:bodyPr/>
                    <a:lstStyle/>
                    <a:p>
                      <a:pPr marL="0" marR="16129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Agenda</a:t>
                      </a:r>
                      <a:endParaRPr sz="1600" u="none" strike="noStrike" cap="none">
                        <a:latin typeface="Arial"/>
                        <a:ea typeface="Arial"/>
                        <a:cs typeface="Arial"/>
                        <a:sym typeface="Arial"/>
                      </a:endParaRPr>
                    </a:p>
                  </a:txBody>
                  <a:tcPr marL="0" marR="0" marT="14455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0" marR="71755"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Set</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94615" marR="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Open</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extLst>
                  <a:ext uri="{0D108BD9-81ED-4DB2-BD59-A6C34878D82A}">
                    <a16:rowId xmlns:a16="http://schemas.microsoft.com/office/drawing/2014/main" val="10003"/>
                  </a:ext>
                </a:extLst>
              </a:tr>
              <a:tr h="531950">
                <a:tc>
                  <a:txBody>
                    <a:bodyPr/>
                    <a:lstStyle/>
                    <a:p>
                      <a:pPr marL="0" marR="16129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Orientation</a:t>
                      </a:r>
                      <a:endParaRPr sz="1600" u="none" strike="noStrike" cap="none">
                        <a:latin typeface="Arial"/>
                        <a:ea typeface="Arial"/>
                        <a:cs typeface="Arial"/>
                        <a:sym typeface="Arial"/>
                      </a:endParaRPr>
                    </a:p>
                  </a:txBody>
                  <a:tcPr marL="0" marR="0" marT="14455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tc>
                  <a:txBody>
                    <a:bodyPr/>
                    <a:lstStyle/>
                    <a:p>
                      <a:pPr marL="0" marR="71755"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Task related</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tc>
                  <a:txBody>
                    <a:bodyPr/>
                    <a:lstStyle/>
                    <a:p>
                      <a:pPr marL="94615" marR="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Relationship related</a:t>
                      </a:r>
                      <a:endParaRPr sz="1600" u="none" strike="noStrike" cap="none">
                        <a:latin typeface="Arial"/>
                        <a:ea typeface="Arial"/>
                        <a:cs typeface="Arial"/>
                        <a:sym typeface="Arial"/>
                      </a:endParaRPr>
                    </a:p>
                  </a:txBody>
                  <a:tcPr marL="0" marR="0" marT="144550"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918150">
                <a:tc>
                  <a:txBody>
                    <a:bodyPr/>
                    <a:lstStyle/>
                    <a:p>
                      <a:pPr marL="0" marR="0" lvl="0" indent="0" algn="l" rtl="0">
                        <a:lnSpc>
                          <a:spcPct val="100000"/>
                        </a:lnSpc>
                        <a:spcBef>
                          <a:spcPts val="0"/>
                        </a:spcBef>
                        <a:spcAft>
                          <a:spcPts val="0"/>
                        </a:spcAft>
                        <a:buNone/>
                      </a:pPr>
                      <a:endParaRPr sz="2300" u="none" strike="noStrike" cap="none">
                        <a:latin typeface="Times New Roman"/>
                        <a:ea typeface="Times New Roman"/>
                        <a:cs typeface="Times New Roman"/>
                        <a:sym typeface="Times New Roman"/>
                      </a:endParaRPr>
                    </a:p>
                    <a:p>
                      <a:pPr marL="0" marR="161290" lvl="0" indent="0" algn="ctr" rtl="0">
                        <a:lnSpc>
                          <a:spcPct val="100000"/>
                        </a:lnSpc>
                        <a:spcBef>
                          <a:spcPts val="0"/>
                        </a:spcBef>
                        <a:spcAft>
                          <a:spcPts val="0"/>
                        </a:spcAft>
                        <a:buNone/>
                      </a:pPr>
                      <a:r>
                        <a:rPr lang="en-US" sz="1600" u="none" strike="noStrike" cap="none">
                          <a:solidFill>
                            <a:srgbClr val="132E3E"/>
                          </a:solidFill>
                          <a:latin typeface="Arial"/>
                          <a:ea typeface="Arial"/>
                          <a:cs typeface="Arial"/>
                          <a:sym typeface="Arial"/>
                        </a:rPr>
                        <a:t>When to use</a:t>
                      </a:r>
                      <a:endParaRPr sz="1600" u="none" strike="noStrike" cap="none">
                        <a:latin typeface="Arial"/>
                        <a:ea typeface="Arial"/>
                        <a:cs typeface="Arial"/>
                        <a:sym typeface="Arial"/>
                      </a:endParaRPr>
                    </a:p>
                  </a:txBody>
                  <a:tcPr marL="0" marR="0" marT="2800" marB="0">
                    <a:lnL w="12700" cap="flat" cmpd="sng">
                      <a:solidFill>
                        <a:srgbClr val="294364"/>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0" marR="0" lvl="0" indent="0" algn="l" rtl="0">
                        <a:lnSpc>
                          <a:spcPct val="100000"/>
                        </a:lnSpc>
                        <a:spcBef>
                          <a:spcPts val="0"/>
                        </a:spcBef>
                        <a:spcAft>
                          <a:spcPts val="0"/>
                        </a:spcAft>
                        <a:buNone/>
                      </a:pPr>
                      <a:endParaRPr sz="1500" u="none" strike="noStrike" cap="none">
                        <a:latin typeface="Times New Roman"/>
                        <a:ea typeface="Times New Roman"/>
                        <a:cs typeface="Times New Roman"/>
                        <a:sym typeface="Times New Roman"/>
                      </a:endParaRPr>
                    </a:p>
                    <a:p>
                      <a:pPr marL="558165" marR="445769" lvl="0" indent="-184150" algn="l" rtl="0">
                        <a:lnSpc>
                          <a:spcPct val="131250"/>
                        </a:lnSpc>
                        <a:spcBef>
                          <a:spcPts val="5"/>
                        </a:spcBef>
                        <a:spcAft>
                          <a:spcPts val="0"/>
                        </a:spcAft>
                        <a:buNone/>
                      </a:pPr>
                      <a:r>
                        <a:rPr lang="en-US" sz="1600" u="none" strike="noStrike" cap="none">
                          <a:solidFill>
                            <a:srgbClr val="132E3E"/>
                          </a:solidFill>
                          <a:latin typeface="Arial"/>
                          <a:ea typeface="Arial"/>
                          <a:cs typeface="Arial"/>
                          <a:sym typeface="Arial"/>
                        </a:rPr>
                        <a:t>Improve specific  performance</a:t>
                      </a:r>
                      <a:endParaRPr sz="1600" u="none" strike="noStrike" cap="none">
                        <a:latin typeface="Arial"/>
                        <a:ea typeface="Arial"/>
                        <a:cs typeface="Arial"/>
                        <a:sym typeface="Arial"/>
                      </a:endParaRPr>
                    </a:p>
                  </a:txBody>
                  <a:tcPr marL="0" marR="0" marT="4475"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tc>
                  <a:txBody>
                    <a:bodyPr/>
                    <a:lstStyle/>
                    <a:p>
                      <a:pPr marL="0" marR="0" lvl="0" indent="0" algn="l" rtl="0">
                        <a:lnSpc>
                          <a:spcPct val="100000"/>
                        </a:lnSpc>
                        <a:spcBef>
                          <a:spcPts val="0"/>
                        </a:spcBef>
                        <a:spcAft>
                          <a:spcPts val="0"/>
                        </a:spcAft>
                        <a:buNone/>
                      </a:pPr>
                      <a:endParaRPr sz="1500" u="none" strike="noStrike" cap="none">
                        <a:latin typeface="Times New Roman"/>
                        <a:ea typeface="Times New Roman"/>
                        <a:cs typeface="Times New Roman"/>
                        <a:sym typeface="Times New Roman"/>
                      </a:endParaRPr>
                    </a:p>
                    <a:p>
                      <a:pPr marL="808990" marR="414019" lvl="0" indent="-292735" algn="l" rtl="0">
                        <a:lnSpc>
                          <a:spcPct val="131250"/>
                        </a:lnSpc>
                        <a:spcBef>
                          <a:spcPts val="5"/>
                        </a:spcBef>
                        <a:spcAft>
                          <a:spcPts val="0"/>
                        </a:spcAft>
                        <a:buNone/>
                      </a:pPr>
                      <a:r>
                        <a:rPr lang="en-US" sz="1600" u="none" strike="noStrike" cap="none">
                          <a:solidFill>
                            <a:srgbClr val="132E3E"/>
                          </a:solidFill>
                          <a:latin typeface="Arial"/>
                          <a:ea typeface="Arial"/>
                          <a:cs typeface="Arial"/>
                          <a:sym typeface="Arial"/>
                        </a:rPr>
                        <a:t>Career growth and  development</a:t>
                      </a:r>
                      <a:endParaRPr sz="1600" u="none" strike="noStrike" cap="none">
                        <a:latin typeface="Arial"/>
                        <a:ea typeface="Arial"/>
                        <a:cs typeface="Arial"/>
                        <a:sym typeface="Arial"/>
                      </a:endParaRPr>
                    </a:p>
                  </a:txBody>
                  <a:tcPr marL="0" marR="0" marT="4475" marB="0">
                    <a:lnL w="9525" cap="flat" cmpd="sng">
                      <a:solidFill>
                        <a:srgbClr val="000000">
                          <a:alpha val="0"/>
                        </a:srgbClr>
                      </a:solidFill>
                      <a:prstDash val="solid"/>
                      <a:round/>
                      <a:headEnd type="none" w="sm" len="sm"/>
                      <a:tailEnd type="none" w="sm" len="sm"/>
                    </a:lnL>
                    <a:lnR w="12700" cap="flat" cmpd="sng">
                      <a:solidFill>
                        <a:srgbClr val="294364"/>
                      </a:solidFill>
                      <a:prstDash val="solid"/>
                      <a:round/>
                      <a:headEnd type="none" w="sm" len="sm"/>
                      <a:tailEnd type="none" w="sm" len="sm"/>
                    </a:lnR>
                    <a:lnT w="12700" cap="flat" cmpd="sng">
                      <a:solidFill>
                        <a:srgbClr val="294364"/>
                      </a:solidFill>
                      <a:prstDash val="solid"/>
                      <a:round/>
                      <a:headEnd type="none" w="sm" len="sm"/>
                      <a:tailEnd type="none" w="sm" len="sm"/>
                    </a:lnT>
                    <a:lnB w="12700" cap="flat" cmpd="sng">
                      <a:solidFill>
                        <a:srgbClr val="294364"/>
                      </a:solidFill>
                      <a:prstDash val="solid"/>
                      <a:round/>
                      <a:headEnd type="none" w="sm" len="sm"/>
                      <a:tailEnd type="none" w="sm" len="sm"/>
                    </a:lnB>
                    <a:solidFill>
                      <a:srgbClr val="EDEDEE"/>
                    </a:solidFill>
                  </a:tcPr>
                </a:tc>
                <a:extLst>
                  <a:ext uri="{0D108BD9-81ED-4DB2-BD59-A6C34878D82A}">
                    <a16:rowId xmlns:a16="http://schemas.microsoft.com/office/drawing/2014/main" val="10005"/>
                  </a:ext>
                </a:extLst>
              </a:tr>
            </a:tbl>
          </a:graphicData>
        </a:graphic>
      </p:graphicFrame>
      <p:sp>
        <p:nvSpPr>
          <p:cNvPr id="95" name="Google Shape;95;p3"/>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xfrm>
            <a:off x="356674" y="298195"/>
            <a:ext cx="5461635"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Club Coach Qualification</a:t>
            </a:r>
            <a:endParaRPr/>
          </a:p>
        </p:txBody>
      </p:sp>
      <p:sp>
        <p:nvSpPr>
          <p:cNvPr id="102" name="Google Shape;102;p4"/>
          <p:cNvSpPr txBox="1"/>
          <p:nvPr/>
        </p:nvSpPr>
        <p:spPr>
          <a:xfrm>
            <a:off x="356673" y="1503171"/>
            <a:ext cx="9294000" cy="3880549"/>
          </a:xfrm>
          <a:prstGeom prst="rect">
            <a:avLst/>
          </a:prstGeom>
          <a:noFill/>
          <a:ln>
            <a:noFill/>
          </a:ln>
        </p:spPr>
        <p:txBody>
          <a:bodyPr spcFirstLastPara="1" wrap="square" lIns="0" tIns="63500" rIns="0" bIns="0" anchor="t" anchorCtr="0">
            <a:spAutoFit/>
          </a:bodyPr>
          <a:lstStyle/>
          <a:p>
            <a:pPr marL="241300" marR="5080" lvl="0" indent="-228600" algn="l" rtl="0">
              <a:lnSpc>
                <a:spcPct val="107142"/>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A Toastmaster who is not a member of the struggling club  upon appointment</a:t>
            </a:r>
            <a:endParaRPr sz="2800" dirty="0">
              <a:solidFill>
                <a:srgbClr val="333333"/>
              </a:solidFill>
              <a:latin typeface="Arial"/>
              <a:ea typeface="Arial"/>
              <a:cs typeface="Arial"/>
              <a:sym typeface="Arial"/>
            </a:endParaRPr>
          </a:p>
          <a:p>
            <a:pPr marL="241300" marR="5080" lvl="0" indent="-228600" algn="l" rtl="0">
              <a:lnSpc>
                <a:spcPct val="107142"/>
              </a:lnSpc>
              <a:spcBef>
                <a:spcPts val="0"/>
              </a:spcBef>
              <a:spcAft>
                <a:spcPts val="0"/>
              </a:spcAft>
              <a:buClr>
                <a:srgbClr val="333333"/>
              </a:buClr>
              <a:buSzPts val="2800"/>
              <a:buChar char="•"/>
            </a:pPr>
            <a:r>
              <a:rPr lang="en-US" sz="2800" dirty="0">
                <a:solidFill>
                  <a:srgbClr val="333333"/>
                </a:solidFill>
              </a:rPr>
              <a:t>Not been a member of the club for at least six months prior to coaching</a:t>
            </a:r>
            <a:endParaRPr sz="2800" dirty="0">
              <a:solidFill>
                <a:srgbClr val="333333"/>
              </a:solidFill>
            </a:endParaRPr>
          </a:p>
          <a:p>
            <a:pPr marL="241300" marR="5080" lvl="0" indent="-228600" algn="l" rtl="0">
              <a:lnSpc>
                <a:spcPct val="107142"/>
              </a:lnSpc>
              <a:spcBef>
                <a:spcPts val="0"/>
              </a:spcBef>
              <a:spcAft>
                <a:spcPts val="0"/>
              </a:spcAft>
              <a:buClr>
                <a:srgbClr val="333333"/>
              </a:buClr>
              <a:buSzPts val="2800"/>
              <a:buChar char="•"/>
            </a:pPr>
            <a:r>
              <a:rPr lang="en-US" sz="2800" dirty="0">
                <a:solidFill>
                  <a:srgbClr val="333333"/>
                </a:solidFill>
              </a:rPr>
              <a:t>Completed Level Two of a path (minimum requirement)</a:t>
            </a:r>
            <a:endParaRPr sz="2800" dirty="0">
              <a:solidFill>
                <a:srgbClr val="333333"/>
              </a:solidFill>
            </a:endParaRPr>
          </a:p>
          <a:p>
            <a:pPr marL="241300" marR="5080" lvl="0" indent="-228600" algn="l" rtl="0">
              <a:lnSpc>
                <a:spcPct val="107142"/>
              </a:lnSpc>
              <a:spcBef>
                <a:spcPts val="0"/>
              </a:spcBef>
              <a:spcAft>
                <a:spcPts val="0"/>
              </a:spcAft>
              <a:buClr>
                <a:srgbClr val="333333"/>
              </a:buClr>
              <a:buSzPts val="2800"/>
              <a:buChar char="•"/>
            </a:pPr>
            <a:r>
              <a:rPr lang="en-US" sz="2800" dirty="0">
                <a:solidFill>
                  <a:srgbClr val="333333"/>
                </a:solidFill>
              </a:rPr>
              <a:t>Not coaching another club</a:t>
            </a:r>
            <a:endParaRPr sz="2800" dirty="0">
              <a:solidFill>
                <a:srgbClr val="333333"/>
              </a:solidFill>
            </a:endParaRPr>
          </a:p>
          <a:p>
            <a:pPr marL="241300" marR="5080" lvl="0" indent="-50800" algn="l" rtl="0">
              <a:lnSpc>
                <a:spcPct val="107142"/>
              </a:lnSpc>
              <a:spcBef>
                <a:spcPts val="500"/>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a:p>
            <a:pPr marL="241300" marR="5080" lvl="0" indent="-228600" algn="l" rtl="0">
              <a:lnSpc>
                <a:spcPct val="107142"/>
              </a:lnSpc>
              <a:spcBef>
                <a:spcPts val="500"/>
              </a:spcBef>
              <a:spcAft>
                <a:spcPts val="0"/>
              </a:spcAft>
              <a:buClr>
                <a:srgbClr val="333333"/>
              </a:buClr>
              <a:buSzPts val="2800"/>
              <a:buFont typeface="Arial"/>
              <a:buChar char="•"/>
            </a:pPr>
            <a:r>
              <a:rPr lang="en-US" sz="2800" u="sng" dirty="0">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The Leader as the Coach </a:t>
            </a:r>
            <a:endParaRPr sz="2800" dirty="0">
              <a:solidFill>
                <a:schemeClr val="dk1"/>
              </a:solidFill>
              <a:latin typeface="Arial"/>
              <a:ea typeface="Arial"/>
              <a:cs typeface="Arial"/>
              <a:sym typeface="Arial"/>
            </a:endParaRPr>
          </a:p>
        </p:txBody>
      </p:sp>
      <p:sp>
        <p:nvSpPr>
          <p:cNvPr id="103" name="Google Shape;103;p4"/>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356674" y="298195"/>
            <a:ext cx="4192270" cy="57404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a:t>Club Qualifications</a:t>
            </a:r>
            <a:endParaRPr/>
          </a:p>
        </p:txBody>
      </p:sp>
      <p:sp>
        <p:nvSpPr>
          <p:cNvPr id="109" name="Google Shape;109;p5"/>
          <p:cNvSpPr txBox="1"/>
          <p:nvPr/>
        </p:nvSpPr>
        <p:spPr>
          <a:xfrm>
            <a:off x="356673" y="1423923"/>
            <a:ext cx="8669700" cy="4355680"/>
          </a:xfrm>
          <a:prstGeom prst="rect">
            <a:avLst/>
          </a:prstGeom>
          <a:noFill/>
          <a:ln>
            <a:noFill/>
          </a:ln>
        </p:spPr>
        <p:txBody>
          <a:bodyPr spcFirstLastPara="1" wrap="square" lIns="0" tIns="92075" rIns="0" bIns="0" anchor="t" anchorCtr="0">
            <a:spAutoFit/>
          </a:bodyPr>
          <a:lstStyle/>
          <a:p>
            <a:pPr marL="241300" marR="0" lvl="0" indent="-228600" algn="l" rtl="0">
              <a:lnSpc>
                <a:spcPct val="100000"/>
              </a:lnSpc>
              <a:spcBef>
                <a:spcPts val="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Club has at least </a:t>
            </a:r>
            <a:r>
              <a:rPr lang="en-US" sz="2800" dirty="0">
                <a:solidFill>
                  <a:srgbClr val="333333"/>
                </a:solidFill>
              </a:rPr>
              <a:t>three</a:t>
            </a:r>
            <a:r>
              <a:rPr lang="en-US" sz="2800" dirty="0">
                <a:solidFill>
                  <a:srgbClr val="333333"/>
                </a:solidFill>
                <a:latin typeface="Arial"/>
                <a:ea typeface="Arial"/>
                <a:cs typeface="Arial"/>
                <a:sym typeface="Arial"/>
              </a:rPr>
              <a:t> but not more than 12 members.</a:t>
            </a:r>
            <a:endParaRPr sz="2800" dirty="0">
              <a:solidFill>
                <a:srgbClr val="333333"/>
              </a:solidFill>
              <a:latin typeface="Arial"/>
              <a:ea typeface="Arial"/>
              <a:cs typeface="Arial"/>
              <a:sym typeface="Arial"/>
            </a:endParaRPr>
          </a:p>
          <a:p>
            <a:pPr marL="241300" marR="0" lvl="0" indent="-228600" algn="l" rtl="0">
              <a:lnSpc>
                <a:spcPct val="100000"/>
              </a:lnSpc>
              <a:spcBef>
                <a:spcPts val="0"/>
              </a:spcBef>
              <a:spcAft>
                <a:spcPts val="0"/>
              </a:spcAft>
              <a:buClr>
                <a:srgbClr val="333333"/>
              </a:buClr>
              <a:buSzPts val="2800"/>
              <a:buChar char="•"/>
            </a:pPr>
            <a:r>
              <a:rPr lang="en-US" sz="2800" dirty="0">
                <a:solidFill>
                  <a:srgbClr val="333333"/>
                </a:solidFill>
              </a:rPr>
              <a:t>Club cannot be suspended</a:t>
            </a:r>
            <a:endParaRPr sz="2800" dirty="0">
              <a:solidFill>
                <a:srgbClr val="333333"/>
              </a:solidFill>
            </a:endParaRPr>
          </a:p>
          <a:p>
            <a:pPr marL="241300" marR="0" lvl="0" indent="-228600" algn="l" rtl="0">
              <a:lnSpc>
                <a:spcPct val="100000"/>
              </a:lnSpc>
              <a:spcBef>
                <a:spcPts val="0"/>
              </a:spcBef>
              <a:spcAft>
                <a:spcPts val="0"/>
              </a:spcAft>
              <a:buClr>
                <a:srgbClr val="333333"/>
              </a:buClr>
              <a:buSzPts val="2800"/>
              <a:buChar char="•"/>
            </a:pPr>
            <a:r>
              <a:rPr lang="en-US" sz="2800" dirty="0">
                <a:solidFill>
                  <a:srgbClr val="333333"/>
                </a:solidFill>
              </a:rPr>
              <a:t>Club cannot have two coaches currently appointed</a:t>
            </a:r>
            <a:endParaRPr sz="2800" dirty="0">
              <a:solidFill>
                <a:srgbClr val="333333"/>
              </a:solidFil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Coach is not a member of the club</a:t>
            </a:r>
            <a:endParaRPr sz="2800" dirty="0">
              <a:solidFill>
                <a:srgbClr val="333333"/>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Club wants a coach.</a:t>
            </a:r>
            <a:endParaRPr dirty="0"/>
          </a:p>
          <a:p>
            <a:pPr marL="241300" marR="0" lvl="0" indent="-228600" algn="l" rtl="0">
              <a:lnSpc>
                <a:spcPct val="100000"/>
              </a:lnSpc>
              <a:spcBef>
                <a:spcPts val="620"/>
              </a:spcBef>
              <a:spcAft>
                <a:spcPts val="0"/>
              </a:spcAft>
              <a:buClr>
                <a:srgbClr val="333333"/>
              </a:buClr>
              <a:buSzPts val="2800"/>
              <a:buFont typeface="Arial"/>
              <a:buChar char="•"/>
            </a:pPr>
            <a:r>
              <a:rPr lang="en-US" sz="2800" dirty="0">
                <a:solidFill>
                  <a:srgbClr val="333333"/>
                </a:solidFill>
                <a:latin typeface="Arial"/>
                <a:ea typeface="Arial"/>
                <a:cs typeface="Arial"/>
                <a:sym typeface="Arial"/>
              </a:rPr>
              <a:t>Coach is appointed by CGD or DD</a:t>
            </a:r>
            <a:endParaRPr dirty="0"/>
          </a:p>
          <a:p>
            <a:pPr marL="241300" marR="0" lvl="0" indent="-50800" algn="l" rtl="0">
              <a:lnSpc>
                <a:spcPct val="100000"/>
              </a:lnSpc>
              <a:spcBef>
                <a:spcPts val="620"/>
              </a:spcBef>
              <a:spcAft>
                <a:spcPts val="0"/>
              </a:spcAft>
              <a:buClr>
                <a:schemeClr val="dk1"/>
              </a:buClr>
              <a:buSzPts val="2800"/>
              <a:buFont typeface="Calibri"/>
              <a:buNone/>
            </a:pPr>
            <a:endParaRPr sz="2800" dirty="0">
              <a:solidFill>
                <a:srgbClr val="333333"/>
              </a:solidFill>
              <a:latin typeface="Arial"/>
              <a:ea typeface="Arial"/>
              <a:cs typeface="Arial"/>
              <a:sym typeface="Arial"/>
            </a:endParaRPr>
          </a:p>
          <a:p>
            <a:pPr marL="241300" marR="0" lvl="0" indent="-228600" algn="l" rtl="0">
              <a:lnSpc>
                <a:spcPct val="100000"/>
              </a:lnSpc>
              <a:spcBef>
                <a:spcPts val="620"/>
              </a:spcBef>
              <a:spcAft>
                <a:spcPts val="0"/>
              </a:spcAft>
              <a:buClr>
                <a:srgbClr val="333333"/>
              </a:buClr>
              <a:buSzPts val="2800"/>
              <a:buFont typeface="Arial"/>
              <a:buChar char="•"/>
            </a:pPr>
            <a:r>
              <a:rPr lang="en-US" sz="2800" u="sng" dirty="0">
                <a:solidFill>
                  <a:srgbClr val="333333"/>
                </a:solidFill>
                <a:latin typeface="Arial"/>
                <a:ea typeface="Arial"/>
                <a:cs typeface="Arial"/>
                <a:sym typeface="Arial"/>
                <a:hlinkClick r:id="rId3">
                  <a:extLst>
                    <a:ext uri="{A12FA001-AC4F-418D-AE19-62706E023703}">
                      <ahyp:hlinkClr xmlns:ahyp="http://schemas.microsoft.com/office/drawing/2018/hyperlinkcolor" val="tx"/>
                    </a:ext>
                  </a:extLst>
                </a:hlinkClick>
              </a:rPr>
              <a:t>Club Coach Appointment Form </a:t>
            </a:r>
            <a:endParaRPr sz="2800" dirty="0">
              <a:solidFill>
                <a:schemeClr val="dk1"/>
              </a:solidFill>
              <a:latin typeface="Arial"/>
              <a:ea typeface="Arial"/>
              <a:cs typeface="Arial"/>
              <a:sym typeface="Arial"/>
            </a:endParaRPr>
          </a:p>
        </p:txBody>
      </p:sp>
      <p:sp>
        <p:nvSpPr>
          <p:cNvPr id="110" name="Google Shape;110;p5"/>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89ce7f35db_0_0"/>
          <p:cNvSpPr txBox="1">
            <a:spLocks noGrp="1"/>
          </p:cNvSpPr>
          <p:nvPr>
            <p:ph type="title"/>
          </p:nvPr>
        </p:nvSpPr>
        <p:spPr>
          <a:xfrm>
            <a:off x="356674" y="298195"/>
            <a:ext cx="11478600" cy="5541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a:t>Appointing a Club Coach</a:t>
            </a:r>
            <a:endParaRPr/>
          </a:p>
        </p:txBody>
      </p:sp>
      <p:sp>
        <p:nvSpPr>
          <p:cNvPr id="117" name="Google Shape;117;g289ce7f35db_0_0"/>
          <p:cNvSpPr txBox="1">
            <a:spLocks noGrp="1"/>
          </p:cNvSpPr>
          <p:nvPr>
            <p:ph type="body" idx="1"/>
          </p:nvPr>
        </p:nvSpPr>
        <p:spPr>
          <a:xfrm>
            <a:off x="356675" y="1423925"/>
            <a:ext cx="11629800" cy="29091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sz="2700" dirty="0">
                <a:solidFill>
                  <a:srgbClr val="313537"/>
                </a:solidFill>
                <a:highlight>
                  <a:srgbClr val="FFFFFF"/>
                </a:highlight>
                <a:latin typeface="Arial"/>
                <a:ea typeface="Arial"/>
                <a:cs typeface="Arial"/>
                <a:sym typeface="Arial"/>
              </a:rPr>
              <a:t>There are 5 steps in the club coach appointment process</a:t>
            </a:r>
            <a:endParaRPr sz="2700" dirty="0">
              <a:solidFill>
                <a:srgbClr val="313537"/>
              </a:solidFill>
              <a:highlight>
                <a:srgbClr val="FFFFFF"/>
              </a:highlight>
              <a:latin typeface="Arial"/>
              <a:ea typeface="Arial"/>
              <a:cs typeface="Arial"/>
              <a:sym typeface="Arial"/>
            </a:endParaRPr>
          </a:p>
          <a:p>
            <a:pPr marL="0" lvl="0" indent="0" algn="l" rtl="0">
              <a:spcBef>
                <a:spcPts val="0"/>
              </a:spcBef>
              <a:spcAft>
                <a:spcPts val="0"/>
              </a:spcAft>
              <a:buNone/>
            </a:pPr>
            <a:endParaRPr sz="2700" dirty="0">
              <a:solidFill>
                <a:srgbClr val="313537"/>
              </a:solidFill>
              <a:highlight>
                <a:srgbClr val="FFFFFF"/>
              </a:highlight>
              <a:latin typeface="Arial"/>
              <a:ea typeface="Arial"/>
              <a:cs typeface="Arial"/>
              <a:sym typeface="Arial"/>
            </a:endParaRPr>
          </a:p>
          <a:p>
            <a:pPr marL="457200" lvl="0" indent="-400050" algn="l" rtl="0">
              <a:spcBef>
                <a:spcPts val="0"/>
              </a:spcBef>
              <a:spcAft>
                <a:spcPts val="0"/>
              </a:spcAft>
              <a:buClr>
                <a:srgbClr val="313537"/>
              </a:buClr>
              <a:buSzPts val="2700"/>
              <a:buFont typeface="Arial"/>
              <a:buAutoNum type="arabicPeriod"/>
            </a:pPr>
            <a:r>
              <a:rPr lang="en-US" sz="2700" dirty="0">
                <a:solidFill>
                  <a:srgbClr val="313537"/>
                </a:solidFill>
                <a:highlight>
                  <a:srgbClr val="FFFFFF"/>
                </a:highlight>
                <a:latin typeface="Arial"/>
                <a:ea typeface="Arial"/>
                <a:cs typeface="Arial"/>
                <a:sym typeface="Arial"/>
              </a:rPr>
              <a:t>Vote </a:t>
            </a:r>
            <a:endParaRPr sz="2700" dirty="0">
              <a:solidFill>
                <a:srgbClr val="313537"/>
              </a:solidFill>
              <a:highlight>
                <a:srgbClr val="FFFFFF"/>
              </a:highlight>
              <a:latin typeface="Arial"/>
              <a:ea typeface="Arial"/>
              <a:cs typeface="Arial"/>
              <a:sym typeface="Arial"/>
            </a:endParaRPr>
          </a:p>
          <a:p>
            <a:pPr marL="457200" lvl="0" indent="-400050" algn="l" rtl="0">
              <a:spcBef>
                <a:spcPts val="0"/>
              </a:spcBef>
              <a:spcAft>
                <a:spcPts val="0"/>
              </a:spcAft>
              <a:buClr>
                <a:srgbClr val="313537"/>
              </a:buClr>
              <a:buSzPts val="2700"/>
              <a:buFont typeface="Arial"/>
              <a:buAutoNum type="arabicPeriod"/>
            </a:pPr>
            <a:r>
              <a:rPr lang="en-US" sz="2700" dirty="0">
                <a:solidFill>
                  <a:srgbClr val="313537"/>
                </a:solidFill>
                <a:highlight>
                  <a:srgbClr val="FFFFFF"/>
                </a:highlight>
                <a:latin typeface="Arial"/>
                <a:ea typeface="Arial"/>
                <a:cs typeface="Arial"/>
                <a:sym typeface="Arial"/>
              </a:rPr>
              <a:t>Identify </a:t>
            </a:r>
            <a:endParaRPr sz="2700" dirty="0">
              <a:solidFill>
                <a:srgbClr val="313537"/>
              </a:solidFill>
              <a:highlight>
                <a:srgbClr val="FFFFFF"/>
              </a:highlight>
              <a:latin typeface="Arial"/>
              <a:ea typeface="Arial"/>
              <a:cs typeface="Arial"/>
              <a:sym typeface="Arial"/>
            </a:endParaRPr>
          </a:p>
          <a:p>
            <a:pPr marL="0" lvl="0" indent="0" algn="l" rtl="0">
              <a:spcBef>
                <a:spcPts val="0"/>
              </a:spcBef>
              <a:spcAft>
                <a:spcPts val="0"/>
              </a:spcAft>
              <a:buNone/>
            </a:pPr>
            <a:r>
              <a:rPr lang="en-US" sz="2700" dirty="0">
                <a:solidFill>
                  <a:srgbClr val="313537"/>
                </a:solidFill>
                <a:highlight>
                  <a:srgbClr val="FFFFFF"/>
                </a:highlight>
                <a:latin typeface="Arial"/>
                <a:ea typeface="Arial"/>
                <a:cs typeface="Arial"/>
                <a:sym typeface="Arial"/>
              </a:rPr>
              <a:t>3. Meet </a:t>
            </a:r>
            <a:br>
              <a:rPr lang="en-US" sz="2700" dirty="0">
                <a:solidFill>
                  <a:srgbClr val="313537"/>
                </a:solidFill>
                <a:highlight>
                  <a:srgbClr val="FFFFFF"/>
                </a:highlight>
                <a:latin typeface="Arial"/>
                <a:ea typeface="Arial"/>
                <a:cs typeface="Arial"/>
                <a:sym typeface="Arial"/>
              </a:rPr>
            </a:br>
            <a:r>
              <a:rPr lang="en-US" sz="2700" dirty="0">
                <a:solidFill>
                  <a:srgbClr val="313537"/>
                </a:solidFill>
                <a:highlight>
                  <a:srgbClr val="FFFFFF"/>
                </a:highlight>
                <a:latin typeface="Arial"/>
                <a:ea typeface="Arial"/>
                <a:cs typeface="Arial"/>
                <a:sym typeface="Arial"/>
              </a:rPr>
              <a:t>4. Request </a:t>
            </a:r>
            <a:endParaRPr sz="2700" dirty="0">
              <a:solidFill>
                <a:srgbClr val="313537"/>
              </a:solidFill>
              <a:highlight>
                <a:srgbClr val="FFFFFF"/>
              </a:highlight>
              <a:latin typeface="Arial"/>
              <a:ea typeface="Arial"/>
              <a:cs typeface="Arial"/>
              <a:sym typeface="Arial"/>
            </a:endParaRPr>
          </a:p>
          <a:p>
            <a:pPr marL="0" lvl="0" indent="0" algn="l" rtl="0">
              <a:spcBef>
                <a:spcPts val="0"/>
              </a:spcBef>
              <a:spcAft>
                <a:spcPts val="0"/>
              </a:spcAft>
              <a:buNone/>
            </a:pPr>
            <a:r>
              <a:rPr lang="en-US" sz="2700" dirty="0">
                <a:solidFill>
                  <a:srgbClr val="313537"/>
                </a:solidFill>
                <a:highlight>
                  <a:srgbClr val="FFFFFF"/>
                </a:highlight>
                <a:latin typeface="Arial"/>
                <a:ea typeface="Arial"/>
                <a:cs typeface="Arial"/>
                <a:sym typeface="Arial"/>
              </a:rPr>
              <a:t>5. Appoint </a:t>
            </a:r>
            <a:endParaRPr sz="2700" dirty="0">
              <a:solidFill>
                <a:srgbClr val="313537"/>
              </a:solidFill>
              <a:highlight>
                <a:srgbClr val="FFFFFF"/>
              </a:highlight>
              <a:latin typeface="Arial"/>
              <a:ea typeface="Arial"/>
              <a:cs typeface="Arial"/>
              <a:sym typeface="Arial"/>
            </a:endParaRPr>
          </a:p>
        </p:txBody>
      </p:sp>
      <p:sp>
        <p:nvSpPr>
          <p:cNvPr id="118" name="Google Shape;118;g289ce7f35db_0_0"/>
          <p:cNvSpPr txBox="1">
            <a:spLocks noGrp="1"/>
          </p:cNvSpPr>
          <p:nvPr>
            <p:ph type="sldNum" idx="12"/>
          </p:nvPr>
        </p:nvSpPr>
        <p:spPr>
          <a:xfrm>
            <a:off x="8778240" y="6377940"/>
            <a:ext cx="2804100" cy="277200"/>
          </a:xfrm>
          <a:prstGeom prst="rect">
            <a:avLst/>
          </a:prstGeom>
        </p:spPr>
        <p:txBody>
          <a:bodyPr spcFirstLastPara="1" wrap="square" lIns="0" tIns="0" rIns="0" bIns="0" anchor="t" anchorCtr="0">
            <a:sp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289ce7f35db_0_8"/>
          <p:cNvSpPr txBox="1">
            <a:spLocks noGrp="1"/>
          </p:cNvSpPr>
          <p:nvPr>
            <p:ph type="title"/>
          </p:nvPr>
        </p:nvSpPr>
        <p:spPr>
          <a:xfrm>
            <a:off x="356674" y="298195"/>
            <a:ext cx="11478600" cy="5541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a:t>Setting Expectations</a:t>
            </a:r>
            <a:endParaRPr/>
          </a:p>
        </p:txBody>
      </p:sp>
      <p:sp>
        <p:nvSpPr>
          <p:cNvPr id="125" name="Google Shape;125;g289ce7f35db_0_8"/>
          <p:cNvSpPr txBox="1">
            <a:spLocks noGrp="1"/>
          </p:cNvSpPr>
          <p:nvPr>
            <p:ph type="body" idx="1"/>
          </p:nvPr>
        </p:nvSpPr>
        <p:spPr>
          <a:xfrm>
            <a:off x="356673" y="1423923"/>
            <a:ext cx="11478600" cy="11082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sz="3600"/>
              <a:t>Within 30 days of appointment, Coach and Club Officers have a formal meeting to set expectations of the partnership.</a:t>
            </a:r>
            <a:endParaRPr sz="3600"/>
          </a:p>
        </p:txBody>
      </p:sp>
      <p:sp>
        <p:nvSpPr>
          <p:cNvPr id="126" name="Google Shape;126;g289ce7f35db_0_8"/>
          <p:cNvSpPr txBox="1">
            <a:spLocks noGrp="1"/>
          </p:cNvSpPr>
          <p:nvPr>
            <p:ph type="sldNum" idx="12"/>
          </p:nvPr>
        </p:nvSpPr>
        <p:spPr>
          <a:xfrm>
            <a:off x="8778240" y="6377940"/>
            <a:ext cx="2804100" cy="277200"/>
          </a:xfrm>
          <a:prstGeom prst="rect">
            <a:avLst/>
          </a:prstGeom>
        </p:spPr>
        <p:txBody>
          <a:bodyPr spcFirstLastPara="1" wrap="square" lIns="0" tIns="0" rIns="0" bIns="0" anchor="t" anchorCtr="0">
            <a:sp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89ce7f35db_0_16"/>
          <p:cNvSpPr txBox="1">
            <a:spLocks noGrp="1"/>
          </p:cNvSpPr>
          <p:nvPr>
            <p:ph type="title"/>
          </p:nvPr>
        </p:nvSpPr>
        <p:spPr>
          <a:xfrm>
            <a:off x="356674" y="298195"/>
            <a:ext cx="11478600" cy="5541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a:t>Creating An Action Plan</a:t>
            </a:r>
            <a:endParaRPr/>
          </a:p>
        </p:txBody>
      </p:sp>
      <p:sp>
        <p:nvSpPr>
          <p:cNvPr id="133" name="Google Shape;133;g289ce7f35db_0_16"/>
          <p:cNvSpPr txBox="1">
            <a:spLocks noGrp="1"/>
          </p:cNvSpPr>
          <p:nvPr>
            <p:ph type="body" idx="1"/>
          </p:nvPr>
        </p:nvSpPr>
        <p:spPr>
          <a:xfrm>
            <a:off x="356673" y="1423923"/>
            <a:ext cx="11478600" cy="10467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sz="3400"/>
              <a:t>Once the health of the club is determined - an action plan is written and implemented</a:t>
            </a:r>
            <a:endParaRPr sz="3400"/>
          </a:p>
        </p:txBody>
      </p:sp>
      <p:sp>
        <p:nvSpPr>
          <p:cNvPr id="134" name="Google Shape;134;g289ce7f35db_0_16"/>
          <p:cNvSpPr txBox="1">
            <a:spLocks noGrp="1"/>
          </p:cNvSpPr>
          <p:nvPr>
            <p:ph type="sldNum" idx="12"/>
          </p:nvPr>
        </p:nvSpPr>
        <p:spPr>
          <a:xfrm>
            <a:off x="8778240" y="6377940"/>
            <a:ext cx="2804100" cy="277200"/>
          </a:xfrm>
          <a:prstGeom prst="rect">
            <a:avLst/>
          </a:prstGeom>
        </p:spPr>
        <p:txBody>
          <a:bodyPr spcFirstLastPara="1" wrap="square" lIns="0" tIns="0" rIns="0" bIns="0" anchor="t" anchorCtr="0">
            <a:sp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89ce7f35db_0_23"/>
          <p:cNvSpPr txBox="1">
            <a:spLocks noGrp="1"/>
          </p:cNvSpPr>
          <p:nvPr>
            <p:ph type="title"/>
          </p:nvPr>
        </p:nvSpPr>
        <p:spPr>
          <a:xfrm>
            <a:off x="356674" y="298195"/>
            <a:ext cx="11478600" cy="5541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a:t>Submitting Required Documents</a:t>
            </a:r>
            <a:endParaRPr/>
          </a:p>
        </p:txBody>
      </p:sp>
      <p:sp>
        <p:nvSpPr>
          <p:cNvPr id="141" name="Google Shape;141;g289ce7f35db_0_23"/>
          <p:cNvSpPr txBox="1">
            <a:spLocks noGrp="1"/>
          </p:cNvSpPr>
          <p:nvPr>
            <p:ph type="body" idx="1"/>
          </p:nvPr>
        </p:nvSpPr>
        <p:spPr>
          <a:xfrm>
            <a:off x="356673" y="1423923"/>
            <a:ext cx="11478600" cy="3663300"/>
          </a:xfrm>
          <a:prstGeom prst="rect">
            <a:avLst/>
          </a:prstGeom>
        </p:spPr>
        <p:txBody>
          <a:bodyPr spcFirstLastPara="1" wrap="square" lIns="0" tIns="0" rIns="0" bIns="0" anchor="t" anchorCtr="0">
            <a:spAutoFit/>
          </a:bodyPr>
          <a:lstStyle/>
          <a:p>
            <a:pPr marL="0" lvl="0" indent="0" algn="l" rtl="0">
              <a:spcBef>
                <a:spcPts val="0"/>
              </a:spcBef>
              <a:spcAft>
                <a:spcPts val="0"/>
              </a:spcAft>
              <a:buNone/>
            </a:pPr>
            <a:r>
              <a:rPr lang="en-US" sz="3400"/>
              <a:t>To receive credit, coach must completed and submit the required reports</a:t>
            </a:r>
            <a:endParaRPr sz="3400"/>
          </a:p>
          <a:p>
            <a:pPr marL="0" lvl="0" indent="0" algn="l" rtl="0">
              <a:spcBef>
                <a:spcPts val="0"/>
              </a:spcBef>
              <a:spcAft>
                <a:spcPts val="0"/>
              </a:spcAft>
              <a:buNone/>
            </a:pPr>
            <a:endParaRPr sz="3400"/>
          </a:p>
          <a:p>
            <a:pPr marL="0" lvl="0" indent="0" algn="l" rtl="0">
              <a:spcBef>
                <a:spcPts val="0"/>
              </a:spcBef>
              <a:spcAft>
                <a:spcPts val="0"/>
              </a:spcAft>
              <a:buNone/>
            </a:pPr>
            <a:r>
              <a:rPr lang="en-US" sz="3400"/>
              <a:t>Club Officers and District Director must complete their tasks</a:t>
            </a:r>
            <a:endParaRPr sz="3400"/>
          </a:p>
          <a:p>
            <a:pPr marL="0" lvl="0" indent="0" algn="l" rtl="0">
              <a:spcBef>
                <a:spcPts val="0"/>
              </a:spcBef>
              <a:spcAft>
                <a:spcPts val="0"/>
              </a:spcAft>
              <a:buNone/>
            </a:pPr>
            <a:endParaRPr sz="3400"/>
          </a:p>
          <a:p>
            <a:pPr marL="0" lvl="0" indent="0" algn="l" rtl="0">
              <a:spcBef>
                <a:spcPts val="0"/>
              </a:spcBef>
              <a:spcAft>
                <a:spcPts val="0"/>
              </a:spcAft>
              <a:buNone/>
            </a:pPr>
            <a:r>
              <a:rPr lang="en-US" sz="3400">
                <a:solidFill>
                  <a:srgbClr val="313537"/>
                </a:solidFill>
                <a:highlight>
                  <a:srgbClr val="FFFFFF"/>
                </a:highlight>
                <a:latin typeface="Arial"/>
                <a:ea typeface="Arial"/>
                <a:cs typeface="Arial"/>
                <a:sym typeface="Arial"/>
              </a:rPr>
              <a:t>Links to each of these documents are located on the </a:t>
            </a:r>
            <a:r>
              <a:rPr lang="en-US" sz="3400" b="1" u="sng">
                <a:solidFill>
                  <a:schemeClr val="hlink"/>
                </a:solidFill>
                <a:highlight>
                  <a:srgbClr val="FFFFFF"/>
                </a:highlight>
                <a:latin typeface="Arial"/>
                <a:ea typeface="Arial"/>
                <a:cs typeface="Arial"/>
                <a:sym typeface="Arial"/>
                <a:hlinkClick r:id="rId3"/>
              </a:rPr>
              <a:t>Club Coach Program Webpage.</a:t>
            </a:r>
            <a:endParaRPr sz="5500"/>
          </a:p>
        </p:txBody>
      </p:sp>
      <p:sp>
        <p:nvSpPr>
          <p:cNvPr id="142" name="Google Shape;142;g289ce7f35db_0_23"/>
          <p:cNvSpPr txBox="1">
            <a:spLocks noGrp="1"/>
          </p:cNvSpPr>
          <p:nvPr>
            <p:ph type="sldNum" idx="12"/>
          </p:nvPr>
        </p:nvSpPr>
        <p:spPr>
          <a:xfrm>
            <a:off x="8778240" y="6377940"/>
            <a:ext cx="2804100" cy="277200"/>
          </a:xfrm>
          <a:prstGeom prst="rect">
            <a:avLst/>
          </a:prstGeom>
        </p:spPr>
        <p:txBody>
          <a:bodyPr spcFirstLastPara="1" wrap="square" lIns="0" tIns="0" rIns="0" bIns="0" anchor="t" anchorCtr="0">
            <a:sp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1650</Words>
  <Application>Microsoft Office PowerPoint</Application>
  <PresentationFormat>Widescreen</PresentationFormat>
  <Paragraphs>243</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Times New Roman</vt:lpstr>
      <vt:lpstr>Arial</vt:lpstr>
      <vt:lpstr>Calibri</vt:lpstr>
      <vt:lpstr>Arial Narrow</vt:lpstr>
      <vt:lpstr>Office Theme</vt:lpstr>
      <vt:lpstr>The First Class Club Coach  Jim Kearney 818-636-5547 jim_kearney@hotmail.com</vt:lpstr>
      <vt:lpstr>Introduction</vt:lpstr>
      <vt:lpstr>Coach VS Mentor</vt:lpstr>
      <vt:lpstr>Club Coach Qualification</vt:lpstr>
      <vt:lpstr>Club Qualifications</vt:lpstr>
      <vt:lpstr>Appointing a Club Coach</vt:lpstr>
      <vt:lpstr>Setting Expectations</vt:lpstr>
      <vt:lpstr>Creating An Action Plan</vt:lpstr>
      <vt:lpstr>Submitting Required Documents</vt:lpstr>
      <vt:lpstr>PowerPoint Presentation</vt:lpstr>
      <vt:lpstr>A Club Coach</vt:lpstr>
      <vt:lpstr>Your Opportunity To</vt:lpstr>
      <vt:lpstr>Making the Club Connection</vt:lpstr>
      <vt:lpstr>Making the Club Connection</vt:lpstr>
      <vt:lpstr>Status Check  (Club Assessment)</vt:lpstr>
      <vt:lpstr>Club Meetings</vt:lpstr>
      <vt:lpstr>Quality Clubs</vt:lpstr>
      <vt:lpstr>Membership</vt:lpstr>
      <vt:lpstr>Toastmasters Membership Contests</vt:lpstr>
      <vt:lpstr>Membership</vt:lpstr>
      <vt:lpstr>Recognize Achievement</vt:lpstr>
      <vt:lpstr>Recognize Achievement</vt:lpstr>
      <vt:lpstr>Looking to the Future</vt:lpstr>
      <vt:lpstr>Looking to the Future</vt:lpstr>
      <vt:lpstr>PowerPoint Presentation</vt:lpstr>
      <vt:lpstr>The Club Success Plan</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Class Club Coach  Jim Kearney 818-636-5547 jim_kearney@hotmail.com</dc:title>
  <dc:creator>jim kearney</dc:creator>
  <cp:lastModifiedBy>jim kearney</cp:lastModifiedBy>
  <cp:revision>2</cp:revision>
  <dcterms:created xsi:type="dcterms:W3CDTF">2021-07-29T01:38:11Z</dcterms:created>
  <dcterms:modified xsi:type="dcterms:W3CDTF">2023-11-04T17:06:04Z</dcterms:modified>
</cp:coreProperties>
</file>