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74" r:id="rId2"/>
  </p:sldMasterIdLst>
  <p:notesMasterIdLst>
    <p:notesMasterId r:id="rId46"/>
  </p:notesMasterIdLst>
  <p:sldIdLst>
    <p:sldId id="256" r:id="rId3"/>
    <p:sldId id="257" r:id="rId4"/>
    <p:sldId id="258" r:id="rId5"/>
    <p:sldId id="296" r:id="rId6"/>
    <p:sldId id="295" r:id="rId7"/>
    <p:sldId id="262" r:id="rId8"/>
    <p:sldId id="306" r:id="rId9"/>
    <p:sldId id="298" r:id="rId10"/>
    <p:sldId id="299" r:id="rId11"/>
    <p:sldId id="318" r:id="rId12"/>
    <p:sldId id="300" r:id="rId13"/>
    <p:sldId id="301" r:id="rId14"/>
    <p:sldId id="294" r:id="rId15"/>
    <p:sldId id="292" r:id="rId16"/>
    <p:sldId id="303" r:id="rId17"/>
    <p:sldId id="264" r:id="rId18"/>
    <p:sldId id="265" r:id="rId19"/>
    <p:sldId id="327" r:id="rId20"/>
    <p:sldId id="304" r:id="rId21"/>
    <p:sldId id="319" r:id="rId22"/>
    <p:sldId id="305" r:id="rId23"/>
    <p:sldId id="308" r:id="rId24"/>
    <p:sldId id="309" r:id="rId25"/>
    <p:sldId id="310" r:id="rId26"/>
    <p:sldId id="311" r:id="rId27"/>
    <p:sldId id="328" r:id="rId28"/>
    <p:sldId id="312" r:id="rId29"/>
    <p:sldId id="320" r:id="rId30"/>
    <p:sldId id="321" r:id="rId31"/>
    <p:sldId id="313" r:id="rId32"/>
    <p:sldId id="322" r:id="rId33"/>
    <p:sldId id="324" r:id="rId34"/>
    <p:sldId id="323" r:id="rId35"/>
    <p:sldId id="326" r:id="rId36"/>
    <p:sldId id="325" r:id="rId37"/>
    <p:sldId id="314" r:id="rId38"/>
    <p:sldId id="315" r:id="rId39"/>
    <p:sldId id="316" r:id="rId40"/>
    <p:sldId id="317" r:id="rId41"/>
    <p:sldId id="279" r:id="rId42"/>
    <p:sldId id="284" r:id="rId43"/>
    <p:sldId id="329" r:id="rId44"/>
    <p:sldId id="286" r:id="rId4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viewProps" Target="viewProp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A86E0-4538-3B4F-98D3-2B2307065B80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6DF565-5AF7-324C-BEA1-D30E015B4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371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ebdings" charset="0"/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02857BF-DFE4-934A-ACE5-2589D7A266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48E8089-25AF-4D43-8901-F92FCAEB1A6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273312"/>
      </p:ext>
    </p:extLst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6638"/>
            <a:ext cx="2057400" cy="4906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6638"/>
            <a:ext cx="6019800" cy="4906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C9DF17B-32F1-EB4B-AFC3-ACC0134B6E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44182"/>
      </p:ext>
    </p:extLst>
  </p:cSld>
  <p:clrMapOvr>
    <a:masterClrMapping/>
  </p:clrMapOvr>
  <p:transition>
    <p:cu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383E184-A20E-C741-9AC5-1A8AED2E2E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072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26EAFDB-0E93-044B-B0E2-04BBD28280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3161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A1334DB-C7C3-E848-9E20-984FA2222FD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3817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14C1BBB-957D-D141-9DAA-5A4A69AC15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9279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A7190FA-A872-7A4C-B8B1-FEDC7D0F21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9337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86E2137-7281-B145-943E-9D9CE9EB59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779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848328F-9997-AB4C-BF88-EAACA66835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0672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AC1C104-83D1-9444-920E-500051DACC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745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5B6F574-033A-0347-AA0C-69CF403F32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431737"/>
      </p:ext>
    </p:extLst>
  </p:cSld>
  <p:clrMapOvr>
    <a:masterClrMapping/>
  </p:clrMapOvr>
  <p:transition>
    <p:cut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0889FE2-184F-F642-AA66-A1ED8FB045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1244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823F84C-47EC-7C43-8C97-B8CA5EAE9E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321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2CB0D9A-9FFA-6D4F-A1E6-5D617BD2A0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348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988F0D2-C7A5-254D-899C-B0A639BC04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215439"/>
      </p:ext>
    </p:extLst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62200"/>
            <a:ext cx="40386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0386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FC8F676-4247-1348-8481-9B548933F1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433133"/>
      </p:ext>
    </p:extLst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8AF5049-59D3-9347-8D46-7DEE455CC5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063799"/>
      </p:ext>
    </p:extLst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70A95A5-CCF2-B546-BA53-52DCD073708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741262"/>
      </p:ext>
    </p:extLst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418E754-0787-924E-AB30-26660EA7F8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945819"/>
      </p:ext>
    </p:extLst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3533579-1C54-C34A-9836-7DBED9F39D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313990"/>
      </p:ext>
    </p:extLst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0C18FE9-E9E4-1641-87EB-D5D57A9D69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882157"/>
      </p:ext>
    </p:extLst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036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362200"/>
            <a:ext cx="82296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29400" y="60960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F091B0C-B15D-BD43-8F1A-F91ED4889C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>
    <p:cut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ebdings" charset="0"/>
        <a:buChar char="4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0198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fld id="{535B39E0-5C08-0243-800F-3BAFE524416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Building New Clubs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Alfred R. Herzing, DTM</a:t>
            </a:r>
          </a:p>
          <a:p>
            <a:r>
              <a:rPr lang="en-US" dirty="0">
                <a:solidFill>
                  <a:schemeClr val="accent1"/>
                </a:solidFill>
              </a:rPr>
              <a:t>2001-2002 International President</a:t>
            </a:r>
          </a:p>
          <a:p>
            <a:r>
              <a:rPr lang="en-US" dirty="0">
                <a:solidFill>
                  <a:schemeClr val="accent1"/>
                </a:solidFill>
              </a:rPr>
              <a:t>Toastmasters International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" y="6553200"/>
            <a:ext cx="838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>
                <a:solidFill>
                  <a:schemeClr val="bg1"/>
                </a:solidFill>
              </a:rPr>
              <a:t>206DP</a:t>
            </a:r>
            <a:endParaRPr lang="en-US" sz="1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Guest to 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8720"/>
            <a:ext cx="8229600" cy="3581400"/>
          </a:xfrm>
        </p:spPr>
        <p:txBody>
          <a:bodyPr/>
          <a:lstStyle/>
          <a:p>
            <a:pPr lvl="1"/>
            <a:r>
              <a:rPr lang="en-US" dirty="0"/>
              <a:t>It’s the Club not the District.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Same applies to Membership Retention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9</a:t>
            </a:r>
            <a:endParaRPr lang="en-US" sz="10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337571"/>
      </p:ext>
    </p:extLst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District 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6477000" cy="3581400"/>
          </a:xfrm>
        </p:spPr>
        <p:txBody>
          <a:bodyPr/>
          <a:lstStyle/>
          <a:p>
            <a:pPr marL="0" indent="0">
              <a:spcBef>
                <a:spcPts val="900"/>
              </a:spcBef>
              <a:buNone/>
            </a:pPr>
            <a:r>
              <a:rPr lang="en-US" sz="3600" dirty="0"/>
              <a:t>We build new clubs and support all clubs in achieving excellence.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10</a:t>
            </a:r>
            <a:endParaRPr lang="en-US" sz="10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445739"/>
      </p:ext>
    </p:extLst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Your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6858000" cy="3581400"/>
          </a:xfrm>
        </p:spPr>
        <p:txBody>
          <a:bodyPr/>
          <a:lstStyle/>
          <a:p>
            <a:pPr marL="0" indent="0">
              <a:spcBef>
                <a:spcPts val="900"/>
              </a:spcBef>
              <a:buNone/>
            </a:pPr>
            <a:r>
              <a:rPr lang="en-US" sz="3600" dirty="0"/>
              <a:t>Barbed Wire.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11</a:t>
            </a:r>
            <a:endParaRPr lang="en-US" sz="10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317567"/>
      </p:ext>
    </p:extLst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President’s Distinguished Area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12</a:t>
            </a:r>
            <a:endParaRPr lang="en-US" sz="1000" dirty="0">
              <a:solidFill>
                <a:srgbClr val="800000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6858000" cy="3581400"/>
          </a:xfrm>
        </p:spPr>
        <p:txBody>
          <a:bodyPr/>
          <a:lstStyle/>
          <a:p>
            <a:pPr lvl="1"/>
            <a:r>
              <a:rPr lang="en-US" dirty="0"/>
              <a:t>50% of your Club base # Distinguished (or better).</a:t>
            </a:r>
          </a:p>
          <a:p>
            <a:pPr lvl="1"/>
            <a:r>
              <a:rPr lang="en-US" dirty="0"/>
              <a:t>+ 1 Distinguished Club.</a:t>
            </a:r>
          </a:p>
          <a:p>
            <a:pPr lvl="1"/>
            <a:r>
              <a:rPr lang="en-US" dirty="0"/>
              <a:t>NET club growth of 1 new club.</a:t>
            </a:r>
          </a:p>
        </p:txBody>
      </p:sp>
    </p:spTree>
    <p:extLst>
      <p:ext uri="{BB962C8B-B14F-4D97-AF65-F5344CB8AC3E}">
        <p14:creationId xmlns:p14="http://schemas.microsoft.com/office/powerpoint/2010/main" val="1639478549"/>
      </p:ext>
    </p:extLst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How do we make </a:t>
            </a:r>
            <a:r>
              <a:rPr lang="en-US" dirty="0" err="1">
                <a:solidFill>
                  <a:schemeClr val="accent3"/>
                </a:solidFill>
              </a:rPr>
              <a:t>SDDistrict</a:t>
            </a:r>
            <a:r>
              <a:rPr lang="en-US" dirty="0">
                <a:solidFill>
                  <a:schemeClr val="accent3"/>
                </a:solidFill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6858000" cy="3581400"/>
          </a:xfrm>
        </p:spPr>
        <p:txBody>
          <a:bodyPr/>
          <a:lstStyle/>
          <a:p>
            <a:pPr marL="0" indent="0">
              <a:spcBef>
                <a:spcPts val="900"/>
              </a:spcBef>
              <a:buNone/>
            </a:pPr>
            <a:r>
              <a:rPr lang="en-US" sz="3600" dirty="0"/>
              <a:t>Build 1 new club per Area</a:t>
            </a:r>
          </a:p>
          <a:p>
            <a:pPr marL="0" indent="0">
              <a:spcBef>
                <a:spcPts val="900"/>
              </a:spcBef>
              <a:buNone/>
            </a:pPr>
            <a:endParaRPr lang="en-US" sz="3600" dirty="0"/>
          </a:p>
          <a:p>
            <a:pPr marL="0" indent="0">
              <a:spcBef>
                <a:spcPts val="900"/>
              </a:spcBef>
              <a:buNone/>
            </a:pPr>
            <a:r>
              <a:rPr lang="en-US" sz="3600" dirty="0"/>
              <a:t>Support existing clubs to be Distinguished.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13</a:t>
            </a:r>
            <a:endParaRPr lang="en-US" sz="10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478549"/>
      </p:ext>
    </p:extLst>
  </p:cSld>
  <p:clrMapOvr>
    <a:masterClrMapping/>
  </p:clrMapOvr>
  <p:transition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District 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6477000" cy="3581400"/>
          </a:xfrm>
        </p:spPr>
        <p:txBody>
          <a:bodyPr/>
          <a:lstStyle/>
          <a:p>
            <a:pPr marL="0" indent="0">
              <a:spcBef>
                <a:spcPts val="900"/>
              </a:spcBef>
              <a:buNone/>
            </a:pPr>
            <a:r>
              <a:rPr lang="en-US" sz="3600" dirty="0"/>
              <a:t>We build new clubs and support all clubs in achieving excellence.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14</a:t>
            </a:r>
            <a:endParaRPr lang="en-US" sz="10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878284"/>
      </p:ext>
    </p:extLst>
  </p:cSld>
  <p:clrMapOvr>
    <a:masterClrMapping/>
  </p:clrMapOvr>
  <p:transition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Why Build New Clubs?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88720"/>
            <a:ext cx="8610600" cy="3581400"/>
          </a:xfrm>
        </p:spPr>
        <p:txBody>
          <a:bodyPr/>
          <a:lstStyle/>
          <a:p>
            <a:r>
              <a:rPr lang="en-US" sz="2800" dirty="0"/>
              <a:t>???????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15</a:t>
            </a:r>
            <a:endParaRPr lang="en-US" sz="10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116539"/>
      </p:ext>
    </p:extLst>
  </p:cSld>
  <p:clrMapOvr>
    <a:masterClrMapping/>
  </p:clrMapOvr>
  <p:transition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Steps to Charter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8720"/>
            <a:ext cx="8229600" cy="3581400"/>
          </a:xfrm>
        </p:spPr>
        <p:txBody>
          <a:bodyPr/>
          <a:lstStyle/>
          <a:p>
            <a:pPr marL="398463" indent="-398463"/>
            <a:r>
              <a:rPr lang="en-US" dirty="0"/>
              <a:t>It starts with a lead</a:t>
            </a:r>
          </a:p>
          <a:p>
            <a:pPr marL="398463" indent="-398463"/>
            <a:r>
              <a:rPr lang="en-US" dirty="0"/>
              <a:t>But we also need a Sponsor and Mentor</a:t>
            </a:r>
          </a:p>
          <a:p>
            <a:pPr marL="398463" indent="-398463"/>
            <a:r>
              <a:rPr lang="en-US" dirty="0"/>
              <a:t>Initial Contact</a:t>
            </a:r>
          </a:p>
          <a:p>
            <a:pPr marL="398463" indent="-398463"/>
            <a:r>
              <a:rPr lang="en-US" dirty="0"/>
              <a:t>Pre Meeting</a:t>
            </a:r>
          </a:p>
          <a:p>
            <a:pPr marL="398463" indent="-398463"/>
            <a:r>
              <a:rPr lang="en-US" dirty="0"/>
              <a:t>Publicity</a:t>
            </a:r>
          </a:p>
          <a:p>
            <a:pPr marL="398463" indent="-398463"/>
            <a:r>
              <a:rPr lang="en-US" dirty="0"/>
              <a:t>Launch Meeting</a:t>
            </a:r>
          </a:p>
          <a:p>
            <a:pPr marL="398463" indent="-398463"/>
            <a:r>
              <a:rPr lang="en-US" dirty="0"/>
              <a:t>Paperwork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16</a:t>
            </a:r>
            <a:endParaRPr lang="en-US" sz="10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988477"/>
      </p:ext>
    </p:extLst>
  </p:cSld>
  <p:clrMapOvr>
    <a:masterClrMapping/>
  </p:clrMapOvr>
  <p:transition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Area Director 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8720"/>
            <a:ext cx="8229600" cy="3581400"/>
          </a:xfrm>
        </p:spPr>
        <p:txBody>
          <a:bodyPr/>
          <a:lstStyle/>
          <a:p>
            <a:pPr marL="398463" indent="-398463"/>
            <a:r>
              <a:rPr lang="en-US" dirty="0"/>
              <a:t>Ensure that a New Club is chartered in your Area</a:t>
            </a:r>
          </a:p>
          <a:p>
            <a:pPr marL="398463" indent="-398463"/>
            <a:r>
              <a:rPr lang="en-US" dirty="0"/>
              <a:t>Viable Lead</a:t>
            </a:r>
          </a:p>
          <a:p>
            <a:pPr marL="798513" lvl="1" indent="-398463"/>
            <a:r>
              <a:rPr lang="en-US" dirty="0"/>
              <a:t>Date for lead to the District</a:t>
            </a:r>
          </a:p>
          <a:p>
            <a:pPr marL="398463" indent="-398463"/>
            <a:r>
              <a:rPr lang="en-US" dirty="0"/>
              <a:t>Sponsor </a:t>
            </a:r>
          </a:p>
          <a:p>
            <a:pPr marL="398463" indent="-398463"/>
            <a:r>
              <a:rPr lang="en-US" dirty="0"/>
              <a:t>Mentor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You are welcome to participate in more of the process if you wish!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17</a:t>
            </a:r>
            <a:endParaRPr lang="en-US" sz="10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922386"/>
      </p:ext>
    </p:extLst>
  </p:cSld>
  <p:clrMapOvr>
    <a:masterClrMapping/>
  </p:clrMapOvr>
  <p:transition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Identify Leads and Prospects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Leads can come from</a:t>
            </a:r>
          </a:p>
          <a:p>
            <a:pPr lvl="1">
              <a:lnSpc>
                <a:spcPct val="90000"/>
              </a:lnSpc>
              <a:spcBef>
                <a:spcPts val="400"/>
              </a:spcBef>
            </a:pPr>
            <a:r>
              <a:rPr lang="en-US" dirty="0"/>
              <a:t>World Headquarters</a:t>
            </a:r>
          </a:p>
          <a:p>
            <a:pPr lvl="1">
              <a:lnSpc>
                <a:spcPct val="90000"/>
              </a:lnSpc>
              <a:spcBef>
                <a:spcPts val="400"/>
              </a:spcBef>
            </a:pPr>
            <a:r>
              <a:rPr lang="en-US" dirty="0"/>
              <a:t>Current members</a:t>
            </a:r>
          </a:p>
          <a:p>
            <a:pPr lvl="1">
              <a:lnSpc>
                <a:spcPct val="90000"/>
              </a:lnSpc>
              <a:spcBef>
                <a:spcPts val="400"/>
              </a:spcBef>
            </a:pPr>
            <a:r>
              <a:rPr lang="en-US" dirty="0"/>
              <a:t>Neighbors</a:t>
            </a:r>
          </a:p>
          <a:p>
            <a:pPr lvl="1">
              <a:lnSpc>
                <a:spcPct val="90000"/>
              </a:lnSpc>
              <a:spcBef>
                <a:spcPts val="400"/>
              </a:spcBef>
            </a:pPr>
            <a:r>
              <a:rPr lang="en-US" dirty="0"/>
              <a:t>Coworkers</a:t>
            </a:r>
          </a:p>
          <a:p>
            <a:pPr lvl="1">
              <a:lnSpc>
                <a:spcPct val="90000"/>
              </a:lnSpc>
              <a:spcBef>
                <a:spcPts val="400"/>
              </a:spcBef>
            </a:pPr>
            <a:r>
              <a:rPr lang="en-US" dirty="0"/>
              <a:t>Many other places</a:t>
            </a:r>
          </a:p>
          <a:p>
            <a:pPr>
              <a:lnSpc>
                <a:spcPct val="90000"/>
              </a:lnSpc>
            </a:pPr>
            <a:r>
              <a:rPr lang="en-US" dirty="0"/>
              <a:t>Assess existing clubs to identify opportunities for new clubs</a:t>
            </a:r>
          </a:p>
          <a:p>
            <a:pPr>
              <a:lnSpc>
                <a:spcPct val="90000"/>
              </a:lnSpc>
            </a:pPr>
            <a:r>
              <a:rPr lang="en-US" dirty="0"/>
              <a:t>Target opportunities</a:t>
            </a:r>
          </a:p>
          <a:p>
            <a:pPr lvl="1">
              <a:lnSpc>
                <a:spcPct val="90000"/>
              </a:lnSpc>
              <a:spcBef>
                <a:spcPts val="400"/>
              </a:spcBef>
            </a:pPr>
            <a:r>
              <a:rPr lang="en-US" dirty="0"/>
              <a:t>Communities over 10,000 people</a:t>
            </a:r>
          </a:p>
          <a:p>
            <a:pPr lvl="1">
              <a:lnSpc>
                <a:spcPct val="90000"/>
              </a:lnSpc>
              <a:spcBef>
                <a:spcPts val="400"/>
              </a:spcBef>
            </a:pPr>
            <a:r>
              <a:rPr lang="en-US" dirty="0"/>
              <a:t>Corporations over 150 people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18</a:t>
            </a:r>
            <a:endParaRPr lang="en-US" sz="1000" dirty="0">
              <a:solidFill>
                <a:srgbClr val="800000"/>
              </a:solidFill>
            </a:endParaRPr>
          </a:p>
        </p:txBody>
      </p:sp>
      <p:pic>
        <p:nvPicPr>
          <p:cNvPr id="5" name="Picture 2" descr="C:\Users\Alfred\Downloads\logoimage.im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638675"/>
            <a:ext cx="1076325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0474480"/>
      </p:ext>
    </p:extLst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Session 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8720"/>
            <a:ext cx="8229600" cy="3581400"/>
          </a:xfrm>
        </p:spPr>
        <p:txBody>
          <a:bodyPr/>
          <a:lstStyle/>
          <a:p>
            <a:r>
              <a:rPr lang="en-US" dirty="0"/>
              <a:t>Mission and goals</a:t>
            </a:r>
          </a:p>
          <a:p>
            <a:r>
              <a:rPr lang="en-US" dirty="0"/>
              <a:t>Area Director focus</a:t>
            </a:r>
          </a:p>
          <a:p>
            <a:r>
              <a:rPr lang="en-US" dirty="0"/>
              <a:t>Steps to build a club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>
                <a:solidFill>
                  <a:srgbClr val="80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727166033"/>
      </p:ext>
    </p:extLst>
  </p:cSld>
  <p:clrMapOvr>
    <a:masterClrMapping/>
  </p:clrMapOvr>
  <p:transition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New Club 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Community Centers</a:t>
            </a:r>
          </a:p>
          <a:p>
            <a:pPr>
              <a:lnSpc>
                <a:spcPct val="90000"/>
              </a:lnSpc>
            </a:pPr>
            <a:r>
              <a:rPr lang="en-US" dirty="0"/>
              <a:t>Libraries</a:t>
            </a:r>
          </a:p>
          <a:p>
            <a:pPr>
              <a:lnSpc>
                <a:spcPct val="90000"/>
              </a:lnSpc>
            </a:pPr>
            <a:r>
              <a:rPr lang="en-US" dirty="0"/>
              <a:t>Churches</a:t>
            </a:r>
          </a:p>
          <a:p>
            <a:pPr>
              <a:lnSpc>
                <a:spcPct val="90000"/>
              </a:lnSpc>
            </a:pPr>
            <a:r>
              <a:rPr lang="en-US" dirty="0"/>
              <a:t>Schools</a:t>
            </a:r>
          </a:p>
          <a:p>
            <a:pPr>
              <a:lnSpc>
                <a:spcPct val="90000"/>
              </a:lnSpc>
            </a:pPr>
            <a:r>
              <a:rPr lang="en-US" dirty="0"/>
              <a:t>Institutions</a:t>
            </a:r>
          </a:p>
          <a:p>
            <a:pPr>
              <a:lnSpc>
                <a:spcPct val="90000"/>
              </a:lnSpc>
            </a:pPr>
            <a:r>
              <a:rPr lang="en-US" dirty="0"/>
              <a:t>Corporations over 150 people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Lists of Companies</a:t>
            </a:r>
          </a:p>
          <a:p>
            <a:pPr>
              <a:lnSpc>
                <a:spcPct val="90000"/>
              </a:lnSpc>
            </a:pPr>
            <a:r>
              <a:rPr lang="en-US" dirty="0"/>
              <a:t>Communities over 10,000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en-US" dirty="0"/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19</a:t>
            </a:r>
            <a:endParaRPr lang="en-US" sz="10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300640"/>
      </p:ext>
    </p:extLst>
  </p:cSld>
  <p:clrMapOvr>
    <a:masterClrMapping/>
  </p:clrMapOvr>
  <p:transition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Identify Leads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5 minute Brainstorm Session</a:t>
            </a:r>
          </a:p>
          <a:p>
            <a:pPr>
              <a:lnSpc>
                <a:spcPct val="90000"/>
              </a:lnSpc>
            </a:pPr>
            <a:r>
              <a:rPr lang="en-US" dirty="0"/>
              <a:t>Where can we build a new club in your area?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20</a:t>
            </a:r>
            <a:endParaRPr lang="en-US" sz="10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474480"/>
      </p:ext>
    </p:extLst>
  </p:cSld>
  <p:clrMapOvr>
    <a:masterClrMapping/>
  </p:clrMapOvr>
  <p:transition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Club Sponsor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21</a:t>
            </a:r>
            <a:endParaRPr lang="en-US" sz="10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716831"/>
      </p:ext>
    </p:extLst>
  </p:cSld>
  <p:clrMapOvr>
    <a:masterClrMapping/>
  </p:clrMapOvr>
  <p:transition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914400"/>
            <a:ext cx="6934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accent2"/>
                </a:solidFill>
              </a:rPr>
              <a:t>Get the Club Chartered!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22</a:t>
            </a:r>
            <a:endParaRPr lang="en-US" sz="1000" dirty="0">
              <a:solidFill>
                <a:srgbClr val="800000"/>
              </a:solidFill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457200" y="1444752"/>
            <a:ext cx="8229600" cy="442264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ebdings" charset="0"/>
              <a:buChar char="4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0"/>
              <a:buChar char="§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01638" indent="-401638"/>
            <a:r>
              <a:rPr lang="en-US" dirty="0"/>
              <a:t>Contact new club lead</a:t>
            </a:r>
          </a:p>
          <a:p>
            <a:pPr marL="401638" indent="-401638"/>
            <a:r>
              <a:rPr lang="en-US" dirty="0"/>
              <a:t>Serve as TI contact for the launch meeting</a:t>
            </a:r>
          </a:p>
          <a:p>
            <a:pPr marL="401638" indent="-401638"/>
            <a:r>
              <a:rPr lang="en-US" dirty="0"/>
              <a:t>Recruit launch team</a:t>
            </a:r>
          </a:p>
          <a:p>
            <a:pPr marL="401638" indent="-401638"/>
            <a:r>
              <a:rPr lang="en-US" dirty="0"/>
              <a:t>Conduct launch meeting</a:t>
            </a:r>
          </a:p>
          <a:p>
            <a:pPr marL="401638" indent="-401638"/>
            <a:r>
              <a:rPr lang="en-US" dirty="0"/>
              <a:t>Have club elect officers</a:t>
            </a:r>
          </a:p>
          <a:p>
            <a:pPr marL="401638" indent="-401638"/>
            <a:r>
              <a:rPr lang="en-US" dirty="0"/>
              <a:t>Submit charter paperwork, fees, and dues</a:t>
            </a:r>
          </a:p>
          <a:p>
            <a:pPr marL="401638" indent="-401638"/>
            <a:r>
              <a:rPr lang="en-US" dirty="0"/>
              <a:t>Plan charter presentation meeting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457200" y="-228600"/>
            <a:ext cx="8229600" cy="1143000"/>
          </a:xfrm>
          <a:prstGeom prst="rect">
            <a:avLst/>
          </a:prstGeom>
        </p:spPr>
        <p:txBody>
          <a:bodyPr anchor="ctr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r>
              <a:rPr lang="en-US" dirty="0">
                <a:solidFill>
                  <a:schemeClr val="accent3"/>
                </a:solidFill>
              </a:rPr>
              <a:t>Club Sponsor</a:t>
            </a:r>
          </a:p>
        </p:txBody>
      </p:sp>
    </p:spTree>
    <p:extLst>
      <p:ext uri="{BB962C8B-B14F-4D97-AF65-F5344CB8AC3E}">
        <p14:creationId xmlns:p14="http://schemas.microsoft.com/office/powerpoint/2010/main" val="2613258054"/>
      </p:ext>
    </p:extLst>
  </p:cSld>
  <p:clrMapOvr>
    <a:masterClrMapping/>
  </p:clrMapOvr>
  <p:transition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New Club Mentor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23</a:t>
            </a:r>
            <a:endParaRPr lang="en-US" sz="10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442420"/>
      </p:ext>
    </p:extLst>
  </p:cSld>
  <p:clrMapOvr>
    <a:masterClrMapping/>
  </p:clrMapOvr>
  <p:transition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914400"/>
            <a:ext cx="6934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accent2"/>
                </a:solidFill>
              </a:rPr>
              <a:t>Set the club on the right course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24</a:t>
            </a:r>
            <a:endParaRPr lang="en-US" sz="1000" dirty="0">
              <a:solidFill>
                <a:srgbClr val="800000"/>
              </a:solidFill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457200" y="1444752"/>
            <a:ext cx="8229600" cy="358140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ebdings" charset="0"/>
              <a:buChar char="4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0"/>
              <a:buChar char="§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dirty="0"/>
              <a:t>Guide clubs through first six to 12 months</a:t>
            </a:r>
          </a:p>
          <a:p>
            <a:r>
              <a:rPr lang="en-US" dirty="0"/>
              <a:t>Ensure club officers understand duties</a:t>
            </a:r>
          </a:p>
          <a:p>
            <a:r>
              <a:rPr lang="en-US" dirty="0"/>
              <a:t>Familiarize club officers with Toastmasters education program</a:t>
            </a:r>
          </a:p>
          <a:p>
            <a:r>
              <a:rPr lang="en-US" dirty="0"/>
              <a:t>Familiarize club officers with Distinguished Club Program</a:t>
            </a:r>
          </a:p>
          <a:p>
            <a:r>
              <a:rPr lang="en-US" dirty="0"/>
              <a:t>Toastmasters Standards</a:t>
            </a:r>
          </a:p>
          <a:p>
            <a:r>
              <a:rPr lang="en-US" dirty="0"/>
              <a:t>Help recruit and retain members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457200" y="-228600"/>
            <a:ext cx="8229600" cy="1143000"/>
          </a:xfrm>
          <a:prstGeom prst="rect">
            <a:avLst/>
          </a:prstGeom>
        </p:spPr>
        <p:txBody>
          <a:bodyPr anchor="ctr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r>
              <a:rPr lang="en-US" dirty="0">
                <a:solidFill>
                  <a:schemeClr val="accent3"/>
                </a:solidFill>
              </a:rPr>
              <a:t>Club Mentors</a:t>
            </a:r>
          </a:p>
        </p:txBody>
      </p:sp>
    </p:spTree>
    <p:extLst>
      <p:ext uri="{BB962C8B-B14F-4D97-AF65-F5344CB8AC3E}">
        <p14:creationId xmlns:p14="http://schemas.microsoft.com/office/powerpoint/2010/main" val="1305187292"/>
      </p:ext>
    </p:extLst>
  </p:cSld>
  <p:clrMapOvr>
    <a:masterClrMapping/>
  </p:clrMapOvr>
  <p:transition>
    <p:cut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25</a:t>
            </a:r>
            <a:endParaRPr lang="en-US" sz="1000" dirty="0">
              <a:solidFill>
                <a:srgbClr val="800000"/>
              </a:solidFill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457200" y="1444752"/>
            <a:ext cx="8229600" cy="442264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ebdings" charset="0"/>
              <a:buChar char="4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0"/>
              <a:buChar char="§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dirty="0"/>
              <a:t>Sponsor can also be a New Club Mentor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Some people use two Mentors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457200" y="-228600"/>
            <a:ext cx="8229600" cy="1143000"/>
          </a:xfrm>
          <a:prstGeom prst="rect">
            <a:avLst/>
          </a:prstGeom>
        </p:spPr>
        <p:txBody>
          <a:bodyPr anchor="ctr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endParaRPr lang="en-US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207786"/>
      </p:ext>
    </p:extLst>
  </p:cSld>
  <p:clrMapOvr>
    <a:masterClrMapping/>
  </p:clrMapOvr>
  <p:transition>
    <p:cut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26</a:t>
            </a:r>
            <a:endParaRPr lang="en-US" sz="1000" dirty="0">
              <a:solidFill>
                <a:srgbClr val="800000"/>
              </a:solidFill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457200" y="1444752"/>
            <a:ext cx="8229600" cy="442264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ebdings" charset="0"/>
              <a:buChar char="4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0"/>
              <a:buChar char="§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01638" indent="-401638"/>
            <a:r>
              <a:rPr lang="en-US" dirty="0"/>
              <a:t>Contact new club lead</a:t>
            </a:r>
          </a:p>
          <a:p>
            <a:pPr marL="801688" lvl="1" indent="-401638"/>
            <a:r>
              <a:rPr lang="en-US" dirty="0"/>
              <a:t>Top person in organization</a:t>
            </a:r>
          </a:p>
          <a:p>
            <a:pPr marL="801688" lvl="1" indent="-401638"/>
            <a:r>
              <a:rPr lang="en-US" dirty="0"/>
              <a:t>The golden sentence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457200" y="-228600"/>
            <a:ext cx="8229600" cy="1143000"/>
          </a:xfrm>
          <a:prstGeom prst="rect">
            <a:avLst/>
          </a:prstGeom>
        </p:spPr>
        <p:txBody>
          <a:bodyPr anchor="ctr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r>
              <a:rPr lang="en-US" dirty="0">
                <a:solidFill>
                  <a:schemeClr val="accent3"/>
                </a:solidFill>
              </a:rPr>
              <a:t>Steps to Charter After the Lead</a:t>
            </a:r>
          </a:p>
        </p:txBody>
      </p:sp>
    </p:spTree>
    <p:extLst>
      <p:ext uri="{BB962C8B-B14F-4D97-AF65-F5344CB8AC3E}">
        <p14:creationId xmlns:p14="http://schemas.microsoft.com/office/powerpoint/2010/main" val="877849766"/>
      </p:ext>
    </p:extLst>
  </p:cSld>
  <p:clrMapOvr>
    <a:masterClrMapping/>
  </p:clrMapOvr>
  <p:transition>
    <p:cut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27</a:t>
            </a:r>
            <a:endParaRPr lang="en-US" sz="1000" dirty="0">
              <a:solidFill>
                <a:srgbClr val="800000"/>
              </a:solidFill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457200" y="1444752"/>
            <a:ext cx="8229600" cy="442264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ebdings" charset="0"/>
              <a:buChar char="4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0"/>
              <a:buChar char="§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01638" indent="-401638"/>
            <a:r>
              <a:rPr lang="en-US" dirty="0"/>
              <a:t>“I’d like to have a SHORT meeting with you to discuss the BENEFITS of having a Toastmasters Club in your organization.”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457200" y="-228600"/>
            <a:ext cx="8229600" cy="1143000"/>
          </a:xfrm>
          <a:prstGeom prst="rect">
            <a:avLst/>
          </a:prstGeom>
        </p:spPr>
        <p:txBody>
          <a:bodyPr anchor="ctr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r>
              <a:rPr lang="en-US" dirty="0">
                <a:solidFill>
                  <a:schemeClr val="accent3"/>
                </a:solidFill>
              </a:rPr>
              <a:t>Alfred’s Golden Sentence</a:t>
            </a:r>
          </a:p>
        </p:txBody>
      </p:sp>
    </p:spTree>
    <p:extLst>
      <p:ext uri="{BB962C8B-B14F-4D97-AF65-F5344CB8AC3E}">
        <p14:creationId xmlns:p14="http://schemas.microsoft.com/office/powerpoint/2010/main" val="4193470455"/>
      </p:ext>
    </p:extLst>
  </p:cSld>
  <p:clrMapOvr>
    <a:masterClrMapping/>
  </p:clrMapOvr>
  <p:transition>
    <p:cut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914400"/>
            <a:ext cx="6934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accent2"/>
                </a:solidFill>
              </a:rPr>
              <a:t>Get buy in and determine details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28</a:t>
            </a:r>
            <a:endParaRPr lang="en-US" sz="1000" dirty="0">
              <a:solidFill>
                <a:srgbClr val="800000"/>
              </a:solidFill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457200" y="1444752"/>
            <a:ext cx="8229600" cy="442264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ebdings" charset="0"/>
              <a:buChar char="4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0"/>
              <a:buChar char="§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01638" indent="-401638"/>
            <a:r>
              <a:rPr lang="en-US" dirty="0"/>
              <a:t>Discuss the benefits of Toastmasters</a:t>
            </a:r>
          </a:p>
          <a:p>
            <a:pPr marL="801688" lvl="1" indent="-401638"/>
            <a:r>
              <a:rPr lang="en-US" dirty="0"/>
              <a:t>What’s in it for the organization?</a:t>
            </a:r>
          </a:p>
          <a:p>
            <a:pPr marL="401638" indent="-401638"/>
            <a:r>
              <a:rPr lang="en-US" dirty="0"/>
              <a:t>Set Date for Launch Meeting</a:t>
            </a:r>
          </a:p>
          <a:p>
            <a:pPr marL="801688" lvl="1" indent="-401638"/>
            <a:r>
              <a:rPr lang="en-US" dirty="0"/>
              <a:t>No More than 2 weeks out</a:t>
            </a:r>
          </a:p>
          <a:p>
            <a:pPr marL="401638" indent="-401638"/>
            <a:r>
              <a:rPr lang="en-US" dirty="0"/>
              <a:t>Minimum of 30 people needed @ launch meeting</a:t>
            </a:r>
          </a:p>
          <a:p>
            <a:pPr marL="401638" indent="-401638"/>
            <a:r>
              <a:rPr lang="en-US" dirty="0"/>
              <a:t>Get a quote for support of Toastmasters</a:t>
            </a:r>
          </a:p>
          <a:p>
            <a:pPr marL="401638" indent="-401638"/>
            <a:r>
              <a:rPr lang="en-US" dirty="0"/>
              <a:t>Dues – what the organization will pay and what members will need to pay at launch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457200" y="-228600"/>
            <a:ext cx="8229600" cy="1143000"/>
          </a:xfrm>
          <a:prstGeom prst="rect">
            <a:avLst/>
          </a:prstGeom>
        </p:spPr>
        <p:txBody>
          <a:bodyPr anchor="ctr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r>
              <a:rPr lang="en-US" dirty="0">
                <a:solidFill>
                  <a:schemeClr val="accent3"/>
                </a:solidFill>
              </a:rPr>
              <a:t>Pre Meeting</a:t>
            </a:r>
          </a:p>
        </p:txBody>
      </p:sp>
    </p:spTree>
    <p:extLst>
      <p:ext uri="{BB962C8B-B14F-4D97-AF65-F5344CB8AC3E}">
        <p14:creationId xmlns:p14="http://schemas.microsoft.com/office/powerpoint/2010/main" val="2105876901"/>
      </p:ext>
    </p:extLst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Session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8720"/>
            <a:ext cx="8229600" cy="3581400"/>
          </a:xfrm>
        </p:spPr>
        <p:txBody>
          <a:bodyPr/>
          <a:lstStyle/>
          <a:p>
            <a:pPr lvl="1"/>
            <a:r>
              <a:rPr lang="en-US" dirty="0"/>
              <a:t>Describe relationship between establishing new clubs and the Toastmasters and district missions.</a:t>
            </a:r>
          </a:p>
          <a:p>
            <a:pPr lvl="1"/>
            <a:r>
              <a:rPr lang="en-US" dirty="0"/>
              <a:t>Identify which district leader responsibilities help establish new clubs.</a:t>
            </a:r>
          </a:p>
          <a:p>
            <a:pPr lvl="1"/>
            <a:r>
              <a:rPr lang="en-US" dirty="0"/>
              <a:t>Recognize the support available to establish new clubs.</a:t>
            </a:r>
          </a:p>
          <a:p>
            <a:pPr lvl="1"/>
            <a:r>
              <a:rPr lang="en-US" dirty="0"/>
              <a:t>Describe the club-building steps.</a:t>
            </a:r>
          </a:p>
          <a:p>
            <a:pPr lvl="1"/>
            <a:r>
              <a:rPr lang="en-US" dirty="0"/>
              <a:t>Identify opportunities for new clubs.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>
                <a:solidFill>
                  <a:srgbClr val="80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87272977"/>
      </p:ext>
    </p:extLst>
  </p:cSld>
  <p:clrMapOvr>
    <a:masterClrMapping/>
  </p:clrMapOvr>
  <p:transition>
    <p:cut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29</a:t>
            </a:r>
            <a:endParaRPr lang="en-US" sz="1000" dirty="0">
              <a:solidFill>
                <a:srgbClr val="800000"/>
              </a:solidFill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457200" y="1066800"/>
            <a:ext cx="8229600" cy="480060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ebdings" charset="0"/>
              <a:buChar char="4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0"/>
              <a:buChar char="§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01638" indent="-401638"/>
            <a:r>
              <a:rPr lang="en-US" dirty="0"/>
              <a:t>Discuss the benefits of Toastmasters</a:t>
            </a:r>
          </a:p>
          <a:p>
            <a:pPr marL="801688" lvl="1" indent="-401638"/>
            <a:r>
              <a:rPr lang="en-US" dirty="0"/>
              <a:t>Meetings Start and End on time</a:t>
            </a:r>
          </a:p>
          <a:p>
            <a:pPr marL="801688" lvl="1" indent="-401638"/>
            <a:r>
              <a:rPr lang="en-US" dirty="0"/>
              <a:t>Focused speakers</a:t>
            </a:r>
          </a:p>
          <a:p>
            <a:pPr marL="801688" lvl="1" indent="-401638"/>
            <a:r>
              <a:rPr lang="en-US" dirty="0"/>
              <a:t>Performance Appraisal technique</a:t>
            </a:r>
          </a:p>
          <a:p>
            <a:pPr marL="801688" lvl="1" indent="-401638"/>
            <a:r>
              <a:rPr lang="en-US" dirty="0"/>
              <a:t>Impromptu Speaking Skills</a:t>
            </a:r>
          </a:p>
          <a:p>
            <a:pPr marL="401638" indent="-401638"/>
            <a:r>
              <a:rPr lang="en-US" dirty="0"/>
              <a:t>Improved communication skills as your employees talk with your management team, their peers, and YOUR customers.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457200" y="-228600"/>
            <a:ext cx="8229600" cy="1143000"/>
          </a:xfrm>
          <a:prstGeom prst="rect">
            <a:avLst/>
          </a:prstGeom>
        </p:spPr>
        <p:txBody>
          <a:bodyPr anchor="ctr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r>
              <a:rPr lang="en-US" dirty="0">
                <a:solidFill>
                  <a:schemeClr val="accent3"/>
                </a:solidFill>
              </a:rPr>
              <a:t>Benefits not Features</a:t>
            </a:r>
          </a:p>
        </p:txBody>
      </p:sp>
    </p:spTree>
    <p:extLst>
      <p:ext uri="{BB962C8B-B14F-4D97-AF65-F5344CB8AC3E}">
        <p14:creationId xmlns:p14="http://schemas.microsoft.com/office/powerpoint/2010/main" val="877849766"/>
      </p:ext>
    </p:extLst>
  </p:cSld>
  <p:clrMapOvr>
    <a:masterClrMapping/>
  </p:clrMapOvr>
  <p:transition>
    <p:cut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30</a:t>
            </a:r>
            <a:endParaRPr lang="en-US" sz="1000" dirty="0">
              <a:solidFill>
                <a:srgbClr val="800000"/>
              </a:solidFill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457200" y="1444752"/>
            <a:ext cx="8229600" cy="442264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ebdings" charset="0"/>
              <a:buChar char="4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0"/>
              <a:buChar char="§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01638" indent="-401638"/>
            <a:r>
              <a:rPr lang="en-US" dirty="0"/>
              <a:t>Set Date for Launch Meeting</a:t>
            </a:r>
          </a:p>
          <a:p>
            <a:pPr marL="801688" lvl="1" indent="-401638"/>
            <a:r>
              <a:rPr lang="en-US" dirty="0"/>
              <a:t>No More than 2 weeks out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457200" y="-228600"/>
            <a:ext cx="8229600" cy="1143000"/>
          </a:xfrm>
          <a:prstGeom prst="rect">
            <a:avLst/>
          </a:prstGeom>
        </p:spPr>
        <p:txBody>
          <a:bodyPr anchor="ctr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r>
              <a:rPr lang="en-US" dirty="0">
                <a:solidFill>
                  <a:schemeClr val="accent3"/>
                </a:solidFill>
              </a:rPr>
              <a:t>Set a Launch Meeting Date </a:t>
            </a:r>
          </a:p>
        </p:txBody>
      </p:sp>
    </p:spTree>
    <p:extLst>
      <p:ext uri="{BB962C8B-B14F-4D97-AF65-F5344CB8AC3E}">
        <p14:creationId xmlns:p14="http://schemas.microsoft.com/office/powerpoint/2010/main" val="1688365156"/>
      </p:ext>
    </p:extLst>
  </p:cSld>
  <p:clrMapOvr>
    <a:masterClrMapping/>
  </p:clrMapOvr>
  <p:transition>
    <p:cut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31</a:t>
            </a:r>
            <a:endParaRPr lang="en-US" sz="1000" dirty="0">
              <a:solidFill>
                <a:srgbClr val="800000"/>
              </a:solidFill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457200" y="1444752"/>
            <a:ext cx="8229600" cy="442264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ebdings" charset="0"/>
              <a:buChar char="4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0"/>
              <a:buChar char="§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01638" indent="-401638"/>
            <a:r>
              <a:rPr lang="en-US" dirty="0"/>
              <a:t>Minimum of 30 people needed @ launch meeting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457200" y="-228600"/>
            <a:ext cx="8229600" cy="1143000"/>
          </a:xfrm>
          <a:prstGeom prst="rect">
            <a:avLst/>
          </a:prstGeom>
        </p:spPr>
        <p:txBody>
          <a:bodyPr anchor="ctr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r>
              <a:rPr lang="en-US" dirty="0">
                <a:solidFill>
                  <a:schemeClr val="accent3"/>
                </a:solidFill>
              </a:rPr>
              <a:t>Pre Meeting</a:t>
            </a:r>
          </a:p>
        </p:txBody>
      </p:sp>
    </p:spTree>
    <p:extLst>
      <p:ext uri="{BB962C8B-B14F-4D97-AF65-F5344CB8AC3E}">
        <p14:creationId xmlns:p14="http://schemas.microsoft.com/office/powerpoint/2010/main" val="1641855719"/>
      </p:ext>
    </p:extLst>
  </p:cSld>
  <p:clrMapOvr>
    <a:masterClrMapping/>
  </p:clrMapOvr>
  <p:transition>
    <p:cut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32</a:t>
            </a:r>
            <a:endParaRPr lang="en-US" sz="1000" dirty="0">
              <a:solidFill>
                <a:srgbClr val="800000"/>
              </a:solidFill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457200" y="1444752"/>
            <a:ext cx="8229600" cy="442264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ebdings" charset="0"/>
              <a:buChar char="4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0"/>
              <a:buChar char="§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01638" indent="-401638"/>
            <a:r>
              <a:rPr lang="en-US" dirty="0"/>
              <a:t>Employees are busy</a:t>
            </a:r>
          </a:p>
          <a:p>
            <a:pPr marL="801688" lvl="1" indent="-401638"/>
            <a:r>
              <a:rPr lang="en-US" dirty="0"/>
              <a:t>Not looking for anything extra</a:t>
            </a:r>
          </a:p>
          <a:p>
            <a:pPr marL="401638" indent="-401638"/>
            <a:r>
              <a:rPr lang="en-US" dirty="0"/>
              <a:t>Get a quote for support of Toastmasters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457200" y="-228600"/>
            <a:ext cx="8229600" cy="1143000"/>
          </a:xfrm>
          <a:prstGeom prst="rect">
            <a:avLst/>
          </a:prstGeom>
        </p:spPr>
        <p:txBody>
          <a:bodyPr anchor="ctr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r>
              <a:rPr lang="en-US" dirty="0">
                <a:solidFill>
                  <a:schemeClr val="accent3"/>
                </a:solidFill>
              </a:rPr>
              <a:t>Statement of Support</a:t>
            </a:r>
          </a:p>
        </p:txBody>
      </p:sp>
    </p:spTree>
    <p:extLst>
      <p:ext uri="{BB962C8B-B14F-4D97-AF65-F5344CB8AC3E}">
        <p14:creationId xmlns:p14="http://schemas.microsoft.com/office/powerpoint/2010/main" val="1641855719"/>
      </p:ext>
    </p:extLst>
  </p:cSld>
  <p:clrMapOvr>
    <a:masterClrMapping/>
  </p:clrMapOvr>
  <p:transition>
    <p:cut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33</a:t>
            </a:r>
            <a:endParaRPr lang="en-US" sz="1000" dirty="0">
              <a:solidFill>
                <a:srgbClr val="800000"/>
              </a:solidFill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457200" y="1444752"/>
            <a:ext cx="8229600" cy="442264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ebdings" charset="0"/>
              <a:buChar char="4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0"/>
              <a:buChar char="§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dirty="0"/>
              <a:t>The skills you learn in Toastmasters will help you in your personal life and your career here at XYZ Corporation.  I encourage you to check it out.</a:t>
            </a:r>
          </a:p>
          <a:p>
            <a:pPr marL="0" indent="0">
              <a:buNone/>
            </a:pPr>
            <a:r>
              <a:rPr lang="en-US" dirty="0"/>
              <a:t>                   The Big Boss</a:t>
            </a:r>
          </a:p>
          <a:p>
            <a:pPr marL="0" indent="0">
              <a:buNone/>
            </a:pPr>
            <a:r>
              <a:rPr lang="en-US" dirty="0"/>
              <a:t>                    CEO</a:t>
            </a:r>
          </a:p>
          <a:p>
            <a:pPr marL="0" indent="0">
              <a:buNone/>
            </a:pPr>
            <a:r>
              <a:rPr lang="en-US" dirty="0"/>
              <a:t>                    XYZ Corporation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457200" y="-228600"/>
            <a:ext cx="8229600" cy="1143000"/>
          </a:xfrm>
          <a:prstGeom prst="rect">
            <a:avLst/>
          </a:prstGeom>
        </p:spPr>
        <p:txBody>
          <a:bodyPr anchor="ctr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r>
              <a:rPr lang="en-US" dirty="0">
                <a:solidFill>
                  <a:schemeClr val="accent3"/>
                </a:solidFill>
              </a:rPr>
              <a:t>Quote</a:t>
            </a:r>
          </a:p>
        </p:txBody>
      </p:sp>
    </p:spTree>
    <p:extLst>
      <p:ext uri="{BB962C8B-B14F-4D97-AF65-F5344CB8AC3E}">
        <p14:creationId xmlns:p14="http://schemas.microsoft.com/office/powerpoint/2010/main" val="385230703"/>
      </p:ext>
    </p:extLst>
  </p:cSld>
  <p:clrMapOvr>
    <a:masterClrMapping/>
  </p:clrMapOvr>
  <p:transition>
    <p:cut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34</a:t>
            </a:r>
            <a:endParaRPr lang="en-US" sz="1000" dirty="0">
              <a:solidFill>
                <a:srgbClr val="800000"/>
              </a:solidFill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457200" y="1444752"/>
            <a:ext cx="8229600" cy="442264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ebdings" charset="0"/>
              <a:buChar char="4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0"/>
              <a:buChar char="§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01638" indent="-401638"/>
            <a:r>
              <a:rPr lang="en-US" dirty="0"/>
              <a:t>Charter Fee paid by Organization?</a:t>
            </a:r>
          </a:p>
          <a:p>
            <a:pPr marL="801688" lvl="1" indent="-401638"/>
            <a:r>
              <a:rPr lang="en-US" dirty="0"/>
              <a:t>If not add it to Charter Member Costs</a:t>
            </a:r>
          </a:p>
          <a:p>
            <a:pPr marL="401638" indent="-401638"/>
            <a:r>
              <a:rPr lang="en-US" dirty="0"/>
              <a:t>Collect 6 months PLUS Pro-Rated Portion</a:t>
            </a:r>
          </a:p>
          <a:p>
            <a:pPr marL="401638" indent="-401638"/>
            <a:r>
              <a:rPr lang="en-US" dirty="0"/>
              <a:t>Club Dues </a:t>
            </a:r>
          </a:p>
          <a:p>
            <a:pPr marL="801688" lvl="1" indent="-401638"/>
            <a:r>
              <a:rPr lang="en-US" dirty="0"/>
              <a:t>($1/month unless paying for room)</a:t>
            </a:r>
          </a:p>
          <a:p>
            <a:pPr marL="0" indent="0">
              <a:buNone/>
            </a:pPr>
            <a:r>
              <a:rPr lang="en-US" dirty="0"/>
              <a:t>Know the cost to join so you have it at the launch Meeting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457200" y="-228600"/>
            <a:ext cx="8229600" cy="1143000"/>
          </a:xfrm>
          <a:prstGeom prst="rect">
            <a:avLst/>
          </a:prstGeom>
        </p:spPr>
        <p:txBody>
          <a:bodyPr anchor="ctr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r>
              <a:rPr lang="en-US" dirty="0">
                <a:solidFill>
                  <a:schemeClr val="accent3"/>
                </a:solidFill>
              </a:rPr>
              <a:t>Funds</a:t>
            </a:r>
          </a:p>
        </p:txBody>
      </p:sp>
    </p:spTree>
    <p:extLst>
      <p:ext uri="{BB962C8B-B14F-4D97-AF65-F5344CB8AC3E}">
        <p14:creationId xmlns:p14="http://schemas.microsoft.com/office/powerpoint/2010/main" val="385230703"/>
      </p:ext>
    </p:extLst>
  </p:cSld>
  <p:clrMapOvr>
    <a:masterClrMapping/>
  </p:clrMapOvr>
  <p:transition>
    <p:cut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35</a:t>
            </a:r>
            <a:endParaRPr lang="en-US" sz="1000" dirty="0">
              <a:solidFill>
                <a:srgbClr val="800000"/>
              </a:solidFill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457200" y="1444752"/>
            <a:ext cx="8229600" cy="442264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ebdings" charset="0"/>
              <a:buChar char="4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0"/>
              <a:buChar char="§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01638" indent="-401638"/>
            <a:r>
              <a:rPr lang="en-US" dirty="0"/>
              <a:t>Toastmaster/Closer</a:t>
            </a:r>
          </a:p>
          <a:p>
            <a:pPr marL="401638" indent="-401638"/>
            <a:r>
              <a:rPr lang="en-US" dirty="0"/>
              <a:t>Table Topics Master</a:t>
            </a:r>
          </a:p>
          <a:p>
            <a:pPr marL="401638" indent="-401638"/>
            <a:r>
              <a:rPr lang="en-US" dirty="0"/>
              <a:t>Speaker – Who?</a:t>
            </a:r>
          </a:p>
          <a:p>
            <a:pPr marL="401638" indent="-401638"/>
            <a:r>
              <a:rPr lang="en-US" dirty="0"/>
              <a:t>Evaluator – Who?</a:t>
            </a:r>
          </a:p>
          <a:p>
            <a:pPr marL="401638" indent="-401638"/>
            <a:r>
              <a:rPr lang="en-US" dirty="0"/>
              <a:t>Timer</a:t>
            </a:r>
          </a:p>
          <a:p>
            <a:pPr marL="401638" indent="-401638"/>
            <a:r>
              <a:rPr lang="en-US" dirty="0"/>
              <a:t>No General Evaluator, Grammarian, </a:t>
            </a:r>
            <a:r>
              <a:rPr lang="en-US" dirty="0" err="1"/>
              <a:t>Jokemaster</a:t>
            </a:r>
            <a:r>
              <a:rPr lang="en-US" dirty="0"/>
              <a:t>, etc.</a:t>
            </a:r>
          </a:p>
          <a:p>
            <a:pPr marL="0" indent="0">
              <a:buNone/>
            </a:pPr>
            <a:r>
              <a:rPr lang="en-US" dirty="0"/>
              <a:t>Sponsoring Club Can Provide some of these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457200" y="-228600"/>
            <a:ext cx="8229600" cy="1143000"/>
          </a:xfrm>
          <a:prstGeom prst="rect">
            <a:avLst/>
          </a:prstGeom>
        </p:spPr>
        <p:txBody>
          <a:bodyPr anchor="ctr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r>
              <a:rPr lang="en-US" dirty="0">
                <a:solidFill>
                  <a:schemeClr val="accent3"/>
                </a:solidFill>
              </a:rPr>
              <a:t>Launch Team</a:t>
            </a:r>
          </a:p>
        </p:txBody>
      </p:sp>
    </p:spTree>
    <p:extLst>
      <p:ext uri="{BB962C8B-B14F-4D97-AF65-F5344CB8AC3E}">
        <p14:creationId xmlns:p14="http://schemas.microsoft.com/office/powerpoint/2010/main" val="963002212"/>
      </p:ext>
    </p:extLst>
  </p:cSld>
  <p:clrMapOvr>
    <a:masterClrMapping/>
  </p:clrMapOvr>
  <p:transition>
    <p:cut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36</a:t>
            </a:r>
            <a:endParaRPr lang="en-US" sz="1000" dirty="0">
              <a:solidFill>
                <a:srgbClr val="800000"/>
              </a:solidFill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457200" y="1444752"/>
            <a:ext cx="8229600" cy="442264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ebdings" charset="0"/>
              <a:buChar char="4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0"/>
              <a:buChar char="§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01638" indent="-401638"/>
            <a:r>
              <a:rPr lang="en-US" dirty="0"/>
              <a:t>This is an abbreviated TM Meeting</a:t>
            </a:r>
          </a:p>
          <a:p>
            <a:pPr marL="401638" indent="-401638"/>
            <a:r>
              <a:rPr lang="en-US" dirty="0"/>
              <a:t>Leave time to:</a:t>
            </a:r>
          </a:p>
          <a:p>
            <a:pPr marL="801688" lvl="1" indent="-401638"/>
            <a:r>
              <a:rPr lang="en-US" dirty="0"/>
              <a:t>Answer Questions</a:t>
            </a:r>
          </a:p>
          <a:p>
            <a:pPr marL="801688" lvl="1" indent="-401638"/>
            <a:r>
              <a:rPr lang="en-US" dirty="0"/>
              <a:t>Collect payments and applications</a:t>
            </a:r>
          </a:p>
          <a:p>
            <a:pPr marL="401638" indent="-401638"/>
            <a:r>
              <a:rPr lang="en-US" dirty="0"/>
              <a:t>Make sure to ask, “Who’s ready to join?!”</a:t>
            </a:r>
          </a:p>
          <a:p>
            <a:pPr marL="801688" lvl="1" indent="-401638"/>
            <a:r>
              <a:rPr lang="en-US" dirty="0"/>
              <a:t>Have people in the audience prepared to start the flood.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457200" y="-228600"/>
            <a:ext cx="8229600" cy="1143000"/>
          </a:xfrm>
          <a:prstGeom prst="rect">
            <a:avLst/>
          </a:prstGeom>
        </p:spPr>
        <p:txBody>
          <a:bodyPr anchor="ctr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r>
              <a:rPr lang="en-US" dirty="0">
                <a:solidFill>
                  <a:schemeClr val="accent3"/>
                </a:solidFill>
              </a:rPr>
              <a:t>Launch Meeting</a:t>
            </a:r>
          </a:p>
        </p:txBody>
      </p:sp>
    </p:spTree>
    <p:extLst>
      <p:ext uri="{BB962C8B-B14F-4D97-AF65-F5344CB8AC3E}">
        <p14:creationId xmlns:p14="http://schemas.microsoft.com/office/powerpoint/2010/main" val="2576026833"/>
      </p:ext>
    </p:extLst>
  </p:cSld>
  <p:clrMapOvr>
    <a:masterClrMapping/>
  </p:clrMapOvr>
  <p:transition>
    <p:cut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37</a:t>
            </a:r>
            <a:endParaRPr lang="en-US" sz="1000" dirty="0">
              <a:solidFill>
                <a:srgbClr val="800000"/>
              </a:solidFill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457200" y="1444752"/>
            <a:ext cx="8229600" cy="442264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ebdings" charset="0"/>
              <a:buChar char="4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0"/>
              <a:buChar char="§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01638" indent="-401638"/>
            <a:r>
              <a:rPr lang="en-US" dirty="0"/>
              <a:t>Club Name</a:t>
            </a:r>
          </a:p>
          <a:p>
            <a:pPr marL="401638" indent="-401638"/>
            <a:r>
              <a:rPr lang="en-US" dirty="0"/>
              <a:t>Meeting time, location, and frequency</a:t>
            </a:r>
          </a:p>
          <a:p>
            <a:pPr marL="401638" indent="-401638"/>
            <a:r>
              <a:rPr lang="en-US" dirty="0"/>
              <a:t>Elect Club Officers if not already selected</a:t>
            </a:r>
          </a:p>
          <a:p>
            <a:pPr marL="401638" indent="-401638"/>
            <a:endParaRPr lang="en-US" dirty="0"/>
          </a:p>
          <a:p>
            <a:pPr marL="401638" indent="-401638"/>
            <a:r>
              <a:rPr lang="en-US" dirty="0"/>
              <a:t>On Dues, make sure you ADD the pro-rated amounts.</a:t>
            </a:r>
          </a:p>
          <a:p>
            <a:pPr marL="801688" lvl="1" indent="-401638"/>
            <a:r>
              <a:rPr lang="en-US" dirty="0"/>
              <a:t>Want to avoid coming right back for more $.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457200" y="-228600"/>
            <a:ext cx="8229600" cy="1143000"/>
          </a:xfrm>
          <a:prstGeom prst="rect">
            <a:avLst/>
          </a:prstGeom>
        </p:spPr>
        <p:txBody>
          <a:bodyPr anchor="ctr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r>
              <a:rPr lang="en-US" dirty="0">
                <a:solidFill>
                  <a:schemeClr val="accent3"/>
                </a:solidFill>
              </a:rPr>
              <a:t>New Club Details</a:t>
            </a:r>
          </a:p>
        </p:txBody>
      </p:sp>
    </p:spTree>
    <p:extLst>
      <p:ext uri="{BB962C8B-B14F-4D97-AF65-F5344CB8AC3E}">
        <p14:creationId xmlns:p14="http://schemas.microsoft.com/office/powerpoint/2010/main" val="3761206661"/>
      </p:ext>
    </p:extLst>
  </p:cSld>
  <p:clrMapOvr>
    <a:masterClrMapping/>
  </p:clrMapOvr>
  <p:transition>
    <p:cut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38</a:t>
            </a:r>
            <a:endParaRPr lang="en-US" sz="1000" dirty="0">
              <a:solidFill>
                <a:srgbClr val="800000"/>
              </a:solidFill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457200" y="1444752"/>
            <a:ext cx="8229600" cy="442264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ebdings" charset="0"/>
              <a:buChar char="4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0"/>
              <a:buChar char="§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01638" indent="-401638"/>
            <a:r>
              <a:rPr lang="en-US" dirty="0"/>
              <a:t>The District has experts that will help ensure that everything is done correctly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457200" y="-228600"/>
            <a:ext cx="8229600" cy="1143000"/>
          </a:xfrm>
          <a:prstGeom prst="rect">
            <a:avLst/>
          </a:prstGeom>
        </p:spPr>
        <p:txBody>
          <a:bodyPr anchor="ctr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r>
              <a:rPr lang="en-US" dirty="0">
                <a:solidFill>
                  <a:schemeClr val="accent3"/>
                </a:solidFill>
              </a:rPr>
              <a:t>Get the Paperwork Into TI WHQ</a:t>
            </a:r>
          </a:p>
        </p:txBody>
      </p:sp>
    </p:spTree>
    <p:extLst>
      <p:ext uri="{BB962C8B-B14F-4D97-AF65-F5344CB8AC3E}">
        <p14:creationId xmlns:p14="http://schemas.microsoft.com/office/powerpoint/2010/main" val="3112087580"/>
      </p:ext>
    </p:extLst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6858000" cy="3581400"/>
          </a:xfrm>
        </p:spPr>
        <p:txBody>
          <a:bodyPr/>
          <a:lstStyle/>
          <a:p>
            <a:pPr marL="0" indent="0">
              <a:spcBef>
                <a:spcPts val="900"/>
              </a:spcBef>
              <a:buNone/>
            </a:pPr>
            <a:r>
              <a:rPr lang="en-US" sz="3600" dirty="0"/>
              <a:t>Why are you here?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>
                <a:solidFill>
                  <a:srgbClr val="80000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639478549"/>
      </p:ext>
    </p:extLst>
  </p:cSld>
  <p:clrMapOvr>
    <a:masterClrMapping/>
  </p:clrMapOvr>
  <p:transition>
    <p:cut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8720"/>
            <a:ext cx="8229600" cy="3581400"/>
          </a:xfrm>
        </p:spPr>
        <p:txBody>
          <a:bodyPr/>
          <a:lstStyle/>
          <a:p>
            <a:r>
              <a:rPr lang="en-US" dirty="0"/>
              <a:t>Launch Meeting resources</a:t>
            </a:r>
          </a:p>
          <a:p>
            <a:pPr lvl="1"/>
            <a:r>
              <a:rPr lang="en-US" dirty="0"/>
              <a:t>Launch meeting team</a:t>
            </a:r>
          </a:p>
          <a:p>
            <a:pPr lvl="1"/>
            <a:r>
              <a:rPr lang="en-US" i="1" dirty="0"/>
              <a:t>How to Build a Toastmasters Club </a:t>
            </a:r>
            <a:r>
              <a:rPr lang="en-US" dirty="0"/>
              <a:t>(Item 121)</a:t>
            </a:r>
          </a:p>
          <a:p>
            <a:pPr lvl="1"/>
            <a:r>
              <a:rPr lang="en-US" dirty="0"/>
              <a:t>E-learning session </a:t>
            </a:r>
            <a:r>
              <a:rPr lang="en-US" i="1" dirty="0"/>
              <a:t>Successful Demonstration Meetings</a:t>
            </a:r>
          </a:p>
          <a:p>
            <a:pPr lvl="1"/>
            <a:r>
              <a:rPr lang="en-US" dirty="0"/>
              <a:t>Promotional material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39</a:t>
            </a:r>
            <a:endParaRPr lang="en-US" sz="10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36450"/>
      </p:ext>
    </p:extLst>
  </p:cSld>
  <p:clrMapOvr>
    <a:masterClrMapping/>
  </p:clrMapOvr>
  <p:transition>
    <p:cut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Review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40</a:t>
            </a:r>
            <a:endParaRPr lang="en-US" sz="1000" dirty="0">
              <a:solidFill>
                <a:srgbClr val="800000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229600" cy="4343400"/>
          </a:xfrm>
        </p:spPr>
        <p:txBody>
          <a:bodyPr/>
          <a:lstStyle/>
          <a:p>
            <a:pPr lvl="1"/>
            <a:r>
              <a:rPr lang="en-US" dirty="0"/>
              <a:t>Describe relationship between establishing new clubs and the Toastmasters and district missions.</a:t>
            </a:r>
          </a:p>
          <a:p>
            <a:pPr lvl="1"/>
            <a:r>
              <a:rPr lang="en-US" dirty="0"/>
              <a:t>Identify which district leader responsibilities help establish new clubs.</a:t>
            </a:r>
          </a:p>
          <a:p>
            <a:pPr lvl="1"/>
            <a:r>
              <a:rPr lang="en-US" dirty="0"/>
              <a:t>Recognize the support available to establish new clubs.</a:t>
            </a:r>
          </a:p>
          <a:p>
            <a:pPr lvl="1"/>
            <a:r>
              <a:rPr lang="en-US" dirty="0"/>
              <a:t>Describe the club-building steps.</a:t>
            </a:r>
          </a:p>
          <a:p>
            <a:pPr lvl="1"/>
            <a:r>
              <a:rPr lang="en-US" dirty="0"/>
              <a:t>Identify opportunities for new clubs.</a:t>
            </a:r>
          </a:p>
          <a:p>
            <a:pPr lvl="2"/>
            <a:r>
              <a:rPr lang="en-US" dirty="0"/>
              <a:t>Date for New Club Lead</a:t>
            </a:r>
          </a:p>
        </p:txBody>
      </p:sp>
    </p:spTree>
    <p:extLst>
      <p:ext uri="{BB962C8B-B14F-4D97-AF65-F5344CB8AC3E}">
        <p14:creationId xmlns:p14="http://schemas.microsoft.com/office/powerpoint/2010/main" val="1754373992"/>
      </p:ext>
    </p:extLst>
  </p:cSld>
  <p:clrMapOvr>
    <a:masterClrMapping/>
  </p:clrMapOvr>
  <p:transition>
    <p:cut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Conclusion: Closing Remarks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048" y="990600"/>
            <a:ext cx="8613648" cy="5105400"/>
          </a:xfrm>
        </p:spPr>
        <p:txBody>
          <a:bodyPr/>
          <a:lstStyle/>
          <a:p>
            <a:pPr marL="398463" indent="-398463"/>
            <a:r>
              <a:rPr lang="en-US" sz="3000" dirty="0"/>
              <a:t>Club-building is basic to missions of Toastmasters and the district.</a:t>
            </a:r>
          </a:p>
          <a:p>
            <a:pPr marL="398463" indent="-398463"/>
            <a:r>
              <a:rPr lang="en-US" sz="3000" dirty="0"/>
              <a:t>Area Directors own the goal to build a new club in their area.</a:t>
            </a:r>
          </a:p>
          <a:p>
            <a:pPr marL="798513" lvl="1" indent="-398463"/>
            <a:r>
              <a:rPr lang="en-US" sz="2600" dirty="0"/>
              <a:t>Required Lead, Sponsor Mentor</a:t>
            </a:r>
          </a:p>
          <a:p>
            <a:pPr marL="798513" lvl="1" indent="-398463"/>
            <a:r>
              <a:rPr lang="en-US" sz="2600" dirty="0"/>
              <a:t>District takes it from there.</a:t>
            </a:r>
          </a:p>
          <a:p>
            <a:pPr marL="398463" indent="-398463"/>
            <a:r>
              <a:rPr lang="en-US" sz="3000" dirty="0"/>
              <a:t>Club leads can come from anywhere.</a:t>
            </a:r>
          </a:p>
          <a:p>
            <a:pPr marL="398463" indent="-398463"/>
            <a:r>
              <a:rPr lang="en-US" sz="3000" dirty="0"/>
              <a:t>Follow the steps to charter and make it happen.</a:t>
            </a:r>
          </a:p>
          <a:p>
            <a:pPr marL="398463" indent="-398463"/>
            <a:endParaRPr lang="en-US" sz="3000" dirty="0"/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41</a:t>
            </a:r>
            <a:endParaRPr lang="en-US" sz="10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039328"/>
      </p:ext>
    </p:extLst>
  </p:cSld>
  <p:clrMapOvr>
    <a:masterClrMapping/>
  </p:clrMapOvr>
  <p:transition>
    <p:cut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New Club Lead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048" y="990600"/>
            <a:ext cx="8613648" cy="5105400"/>
          </a:xfrm>
        </p:spPr>
        <p:txBody>
          <a:bodyPr/>
          <a:lstStyle/>
          <a:p>
            <a:pPr marL="398463" indent="-398463"/>
            <a:r>
              <a:rPr lang="en-US" sz="3000" dirty="0"/>
              <a:t>What date will you have a new club lead to the District team by?</a:t>
            </a:r>
          </a:p>
          <a:p>
            <a:pPr marL="0" indent="0">
              <a:buNone/>
            </a:pPr>
            <a:endParaRPr lang="en-US" sz="3000" dirty="0"/>
          </a:p>
          <a:p>
            <a:pPr marL="798513" lvl="1" indent="-398463"/>
            <a:r>
              <a:rPr lang="en-US" sz="2600" dirty="0"/>
              <a:t>Assistance available to help you</a:t>
            </a:r>
          </a:p>
          <a:p>
            <a:pPr marL="1198563" lvl="2" indent="-398463"/>
            <a:r>
              <a:rPr lang="en-US" sz="2200" dirty="0"/>
              <a:t>Area Council</a:t>
            </a:r>
          </a:p>
          <a:p>
            <a:pPr marL="1198563" lvl="2" indent="-398463"/>
            <a:r>
              <a:rPr lang="en-US" sz="2200" dirty="0"/>
              <a:t>Other Toastmasters</a:t>
            </a:r>
          </a:p>
          <a:p>
            <a:pPr marL="1198563" lvl="2" indent="-398463"/>
            <a:r>
              <a:rPr lang="en-US" sz="2200" dirty="0"/>
              <a:t>Division Director</a:t>
            </a:r>
          </a:p>
          <a:p>
            <a:pPr marL="1198563" lvl="2" indent="-398463"/>
            <a:r>
              <a:rPr lang="en-US" sz="2200" dirty="0"/>
              <a:t>Marketing Team</a:t>
            </a:r>
            <a:endParaRPr lang="en-US" sz="1800" dirty="0"/>
          </a:p>
          <a:p>
            <a:pPr marL="398463" indent="-398463"/>
            <a:endParaRPr lang="en-US" sz="3000" dirty="0"/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42</a:t>
            </a:r>
            <a:endParaRPr lang="en-US" sz="10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854265"/>
      </p:ext>
    </p:extLst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Toastmasters 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6858000" cy="3581400"/>
          </a:xfrm>
        </p:spPr>
        <p:txBody>
          <a:bodyPr/>
          <a:lstStyle/>
          <a:p>
            <a:pPr marL="0" indent="0">
              <a:spcBef>
                <a:spcPts val="900"/>
              </a:spcBef>
              <a:buNone/>
            </a:pPr>
            <a:r>
              <a:rPr lang="en-US" sz="3600" dirty="0"/>
              <a:t>We empower individuals to </a:t>
            </a:r>
            <a:br>
              <a:rPr lang="en-US" sz="3600" dirty="0"/>
            </a:br>
            <a:r>
              <a:rPr lang="en-US" sz="3600" dirty="0"/>
              <a:t>become more effective </a:t>
            </a:r>
            <a:br>
              <a:rPr lang="en-US" sz="3600" dirty="0"/>
            </a:br>
            <a:r>
              <a:rPr lang="en-US" sz="3600" dirty="0"/>
              <a:t>communicators and leaders.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>
                <a:solidFill>
                  <a:srgbClr val="800000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639478549"/>
      </p:ext>
    </p:extLst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District 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6477000" cy="3581400"/>
          </a:xfrm>
        </p:spPr>
        <p:txBody>
          <a:bodyPr/>
          <a:lstStyle/>
          <a:p>
            <a:pPr marL="0" indent="0">
              <a:spcBef>
                <a:spcPts val="900"/>
              </a:spcBef>
              <a:buNone/>
            </a:pPr>
            <a:r>
              <a:rPr lang="en-US" sz="3600" dirty="0"/>
              <a:t>We build new clubs and support all clubs in achieving excellence.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>
                <a:solidFill>
                  <a:srgbClr val="800000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518543000"/>
      </p:ext>
    </p:extLst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Speech Contests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6</a:t>
            </a:r>
            <a:endParaRPr lang="en-US" sz="1000" dirty="0">
              <a:solidFill>
                <a:srgbClr val="800000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6477000" cy="3581400"/>
          </a:xfrm>
        </p:spPr>
        <p:txBody>
          <a:bodyPr/>
          <a:lstStyle/>
          <a:p>
            <a:pPr marL="0" indent="0">
              <a:spcBef>
                <a:spcPts val="900"/>
              </a:spcBef>
              <a:buNone/>
            </a:pPr>
            <a:r>
              <a:rPr lang="en-US" sz="3600" dirty="0"/>
              <a:t>Is it in the Mission?</a:t>
            </a:r>
          </a:p>
        </p:txBody>
      </p:sp>
    </p:spTree>
    <p:extLst>
      <p:ext uri="{BB962C8B-B14F-4D97-AF65-F5344CB8AC3E}">
        <p14:creationId xmlns:p14="http://schemas.microsoft.com/office/powerpoint/2010/main" val="2460474480"/>
      </p:ext>
    </p:extLst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Trick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6858000" cy="3581400"/>
          </a:xfrm>
        </p:spPr>
        <p:txBody>
          <a:bodyPr/>
          <a:lstStyle/>
          <a:p>
            <a:pPr marL="0" indent="0">
              <a:spcBef>
                <a:spcPts val="900"/>
              </a:spcBef>
              <a:buNone/>
            </a:pPr>
            <a:r>
              <a:rPr lang="en-US" sz="3600" dirty="0"/>
              <a:t>How many members have joined your Area or Division so far this year?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7</a:t>
            </a:r>
            <a:endParaRPr lang="en-US" sz="10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478549"/>
      </p:ext>
    </p:extLst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Guest to 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8720"/>
            <a:ext cx="8229600" cy="3581400"/>
          </a:xfrm>
        </p:spPr>
        <p:txBody>
          <a:bodyPr/>
          <a:lstStyle/>
          <a:p>
            <a:pPr lvl="1"/>
            <a:r>
              <a:rPr lang="en-US" dirty="0"/>
              <a:t>Find out about the meeting.</a:t>
            </a:r>
          </a:p>
          <a:p>
            <a:pPr lvl="1"/>
            <a:r>
              <a:rPr lang="en-US" dirty="0"/>
              <a:t>Attend a meeting.</a:t>
            </a:r>
          </a:p>
          <a:p>
            <a:pPr lvl="1"/>
            <a:r>
              <a:rPr lang="en-US" dirty="0"/>
              <a:t>See a quality meeting.</a:t>
            </a:r>
          </a:p>
          <a:p>
            <a:pPr lvl="1"/>
            <a:r>
              <a:rPr lang="en-US" dirty="0"/>
              <a:t>Someone gives them an application and asks them to join.</a:t>
            </a:r>
          </a:p>
          <a:p>
            <a:pPr lvl="1"/>
            <a:r>
              <a:rPr lang="en-US" dirty="0"/>
              <a:t>Voted into the club</a:t>
            </a:r>
          </a:p>
          <a:p>
            <a:pPr lvl="1"/>
            <a:r>
              <a:rPr lang="en-US" dirty="0"/>
              <a:t>Dues collected &amp; application filed with WHQ.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>
                <a:solidFill>
                  <a:srgbClr val="800000"/>
                </a:solidFill>
              </a:rPr>
              <a:t>8</a:t>
            </a:r>
            <a:endParaRPr lang="en-US" sz="10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441382"/>
      </p:ext>
    </p:extLst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2011- blank_template">
  <a:themeElements>
    <a:clrScheme name="Basic 14">
      <a:dk1>
        <a:srgbClr val="000000"/>
      </a:dk1>
      <a:lt1>
        <a:srgbClr val="FFFFFF"/>
      </a:lt1>
      <a:dk2>
        <a:srgbClr val="004165"/>
      </a:dk2>
      <a:lt2>
        <a:srgbClr val="808080"/>
      </a:lt2>
      <a:accent1>
        <a:srgbClr val="772432"/>
      </a:accent1>
      <a:accent2>
        <a:srgbClr val="004165"/>
      </a:accent2>
      <a:accent3>
        <a:srgbClr val="FFFFFF"/>
      </a:accent3>
      <a:accent4>
        <a:srgbClr val="000000"/>
      </a:accent4>
      <a:accent5>
        <a:srgbClr val="BDACAD"/>
      </a:accent5>
      <a:accent6>
        <a:srgbClr val="003A5B"/>
      </a:accent6>
      <a:hlink>
        <a:srgbClr val="CD202C"/>
      </a:hlink>
      <a:folHlink>
        <a:srgbClr val="CD202C"/>
      </a:folHlink>
    </a:clrScheme>
    <a:fontScheme name="Basic">
      <a:majorFont>
        <a:latin typeface="Arial"/>
        <a:ea typeface="ヒラギノ角ゴ Pro W3"/>
        <a:cs typeface="ヒラギノ角ゴ Pro W3"/>
      </a:majorFont>
      <a:minorFont>
        <a:latin typeface="Arial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Basi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sic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sic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sic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sic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sic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sic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sic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sic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sic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sic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sic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sic 13">
        <a:dk1>
          <a:srgbClr val="000000"/>
        </a:dk1>
        <a:lt1>
          <a:srgbClr val="FFFFFF"/>
        </a:lt1>
        <a:dk2>
          <a:srgbClr val="004165"/>
        </a:dk2>
        <a:lt2>
          <a:srgbClr val="808080"/>
        </a:lt2>
        <a:accent1>
          <a:srgbClr val="772432"/>
        </a:accent1>
        <a:accent2>
          <a:srgbClr val="004165"/>
        </a:accent2>
        <a:accent3>
          <a:srgbClr val="FFFFFF"/>
        </a:accent3>
        <a:accent4>
          <a:srgbClr val="000000"/>
        </a:accent4>
        <a:accent5>
          <a:srgbClr val="BDACAD"/>
        </a:accent5>
        <a:accent6>
          <a:srgbClr val="003A5B"/>
        </a:accent6>
        <a:hlink>
          <a:srgbClr val="A9B2B1"/>
        </a:hlink>
        <a:folHlink>
          <a:srgbClr val="F2DF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sic 14">
        <a:dk1>
          <a:srgbClr val="000000"/>
        </a:dk1>
        <a:lt1>
          <a:srgbClr val="FFFFFF"/>
        </a:lt1>
        <a:dk2>
          <a:srgbClr val="004165"/>
        </a:dk2>
        <a:lt2>
          <a:srgbClr val="808080"/>
        </a:lt2>
        <a:accent1>
          <a:srgbClr val="772432"/>
        </a:accent1>
        <a:accent2>
          <a:srgbClr val="004165"/>
        </a:accent2>
        <a:accent3>
          <a:srgbClr val="FFFFFF"/>
        </a:accent3>
        <a:accent4>
          <a:srgbClr val="000000"/>
        </a:accent4>
        <a:accent5>
          <a:srgbClr val="BDACAD"/>
        </a:accent5>
        <a:accent6>
          <a:srgbClr val="003A5B"/>
        </a:accent6>
        <a:hlink>
          <a:srgbClr val="CD202C"/>
        </a:hlink>
        <a:folHlink>
          <a:srgbClr val="CD202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sic 15">
        <a:dk1>
          <a:srgbClr val="000000"/>
        </a:dk1>
        <a:lt1>
          <a:srgbClr val="FFFFFF"/>
        </a:lt1>
        <a:dk2>
          <a:srgbClr val="004165"/>
        </a:dk2>
        <a:lt2>
          <a:srgbClr val="808080"/>
        </a:lt2>
        <a:accent1>
          <a:srgbClr val="772432"/>
        </a:accent1>
        <a:accent2>
          <a:srgbClr val="004165"/>
        </a:accent2>
        <a:accent3>
          <a:srgbClr val="FFFFFF"/>
        </a:accent3>
        <a:accent4>
          <a:srgbClr val="000000"/>
        </a:accent4>
        <a:accent5>
          <a:srgbClr val="BDACAD"/>
        </a:accent5>
        <a:accent6>
          <a:srgbClr val="003A5B"/>
        </a:accent6>
        <a:hlink>
          <a:srgbClr val="A9B2B1"/>
        </a:hlink>
        <a:folHlink>
          <a:srgbClr val="CD202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pacer">
  <a:themeElements>
    <a:clrScheme name="Spacer 13">
      <a:dk1>
        <a:srgbClr val="000000"/>
      </a:dk1>
      <a:lt1>
        <a:srgbClr val="FFFFFF"/>
      </a:lt1>
      <a:dk2>
        <a:srgbClr val="004165"/>
      </a:dk2>
      <a:lt2>
        <a:srgbClr val="808080"/>
      </a:lt2>
      <a:accent1>
        <a:srgbClr val="772432"/>
      </a:accent1>
      <a:accent2>
        <a:srgbClr val="004165"/>
      </a:accent2>
      <a:accent3>
        <a:srgbClr val="FFFFFF"/>
      </a:accent3>
      <a:accent4>
        <a:srgbClr val="000000"/>
      </a:accent4>
      <a:accent5>
        <a:srgbClr val="BDACAD"/>
      </a:accent5>
      <a:accent6>
        <a:srgbClr val="003A5B"/>
      </a:accent6>
      <a:hlink>
        <a:srgbClr val="CD202C"/>
      </a:hlink>
      <a:folHlink>
        <a:srgbClr val="CD202C"/>
      </a:folHlink>
    </a:clrScheme>
    <a:fontScheme name="Spacer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pac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ac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ac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ac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ac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ac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ac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ac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ac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ac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ac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ac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acer 13">
        <a:dk1>
          <a:srgbClr val="000000"/>
        </a:dk1>
        <a:lt1>
          <a:srgbClr val="FFFFFF"/>
        </a:lt1>
        <a:dk2>
          <a:srgbClr val="004165"/>
        </a:dk2>
        <a:lt2>
          <a:srgbClr val="808080"/>
        </a:lt2>
        <a:accent1>
          <a:srgbClr val="772432"/>
        </a:accent1>
        <a:accent2>
          <a:srgbClr val="004165"/>
        </a:accent2>
        <a:accent3>
          <a:srgbClr val="FFFFFF"/>
        </a:accent3>
        <a:accent4>
          <a:srgbClr val="000000"/>
        </a:accent4>
        <a:accent5>
          <a:srgbClr val="BDACAD"/>
        </a:accent5>
        <a:accent6>
          <a:srgbClr val="003A5B"/>
        </a:accent6>
        <a:hlink>
          <a:srgbClr val="CD202C"/>
        </a:hlink>
        <a:folHlink>
          <a:srgbClr val="CD202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acer 14">
        <a:dk1>
          <a:srgbClr val="000000"/>
        </a:dk1>
        <a:lt1>
          <a:srgbClr val="FFFFFF"/>
        </a:lt1>
        <a:dk2>
          <a:srgbClr val="004165"/>
        </a:dk2>
        <a:lt2>
          <a:srgbClr val="808080"/>
        </a:lt2>
        <a:accent1>
          <a:srgbClr val="772432"/>
        </a:accent1>
        <a:accent2>
          <a:srgbClr val="004165"/>
        </a:accent2>
        <a:accent3>
          <a:srgbClr val="FFFFFF"/>
        </a:accent3>
        <a:accent4>
          <a:srgbClr val="000000"/>
        </a:accent4>
        <a:accent5>
          <a:srgbClr val="BDACAD"/>
        </a:accent5>
        <a:accent6>
          <a:srgbClr val="003A5B"/>
        </a:accent6>
        <a:hlink>
          <a:srgbClr val="A9B2B1"/>
        </a:hlink>
        <a:folHlink>
          <a:srgbClr val="CD202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2011- blank_template.pot</Template>
  <TotalTime>750</TotalTime>
  <Words>1109</Words>
  <Application>Microsoft Office PowerPoint</Application>
  <PresentationFormat>On-screen Show (4:3)</PresentationFormat>
  <Paragraphs>250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43</vt:i4>
      </vt:variant>
    </vt:vector>
  </HeadingPairs>
  <TitlesOfParts>
    <vt:vector size="49" baseType="lpstr">
      <vt:lpstr>Arial</vt:lpstr>
      <vt:lpstr>Calibri</vt:lpstr>
      <vt:lpstr>Webdings</vt:lpstr>
      <vt:lpstr>Wingdings</vt:lpstr>
      <vt:lpstr>2011- blank_template</vt:lpstr>
      <vt:lpstr>Spacer</vt:lpstr>
      <vt:lpstr>Building New Clubs</vt:lpstr>
      <vt:lpstr>Session Agenda</vt:lpstr>
      <vt:lpstr>Session Objectives</vt:lpstr>
      <vt:lpstr>PowerPoint Presentation</vt:lpstr>
      <vt:lpstr>Toastmasters Mission</vt:lpstr>
      <vt:lpstr>District Mission</vt:lpstr>
      <vt:lpstr>Speech Contests</vt:lpstr>
      <vt:lpstr>Trick Question</vt:lpstr>
      <vt:lpstr>Guest to Member</vt:lpstr>
      <vt:lpstr>Guest to Member</vt:lpstr>
      <vt:lpstr>District Mission</vt:lpstr>
      <vt:lpstr>Your Goals</vt:lpstr>
      <vt:lpstr>President’s Distinguished Area</vt:lpstr>
      <vt:lpstr>How do we make SDDistrict?</vt:lpstr>
      <vt:lpstr>District Mission</vt:lpstr>
      <vt:lpstr>Why Build New Clubs?</vt:lpstr>
      <vt:lpstr>Steps to Charter</vt:lpstr>
      <vt:lpstr>Area Director Responsibilities</vt:lpstr>
      <vt:lpstr>Identify Leads and Prospects</vt:lpstr>
      <vt:lpstr>New Club Opportunities</vt:lpstr>
      <vt:lpstr>Identify Leads</vt:lpstr>
      <vt:lpstr>Club Sponsor</vt:lpstr>
      <vt:lpstr>PowerPoint Presentation</vt:lpstr>
      <vt:lpstr>New Club Mentor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Resources</vt:lpstr>
      <vt:lpstr>Review</vt:lpstr>
      <vt:lpstr>Conclusion: Closing Remarks</vt:lpstr>
      <vt:lpstr>New Club Lead</vt:lpstr>
    </vt:vector>
  </TitlesOfParts>
  <Company>Toastmasters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Diana Helms</dc:creator>
  <cp:lastModifiedBy>Alfred's PC 2018</cp:lastModifiedBy>
  <cp:revision>71</cp:revision>
  <cp:lastPrinted>2012-06-05T23:43:53Z</cp:lastPrinted>
  <dcterms:created xsi:type="dcterms:W3CDTF">2011-08-11T18:02:08Z</dcterms:created>
  <dcterms:modified xsi:type="dcterms:W3CDTF">2019-06-10T13:09:30Z</dcterms:modified>
</cp:coreProperties>
</file>